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344" r:id="rId2"/>
    <p:sldId id="341" r:id="rId3"/>
    <p:sldId id="257" r:id="rId4"/>
    <p:sldId id="290" r:id="rId5"/>
    <p:sldId id="289" r:id="rId6"/>
    <p:sldId id="304" r:id="rId7"/>
    <p:sldId id="326" r:id="rId8"/>
    <p:sldId id="291" r:id="rId9"/>
    <p:sldId id="303" r:id="rId10"/>
    <p:sldId id="292" r:id="rId11"/>
    <p:sldId id="400" r:id="rId12"/>
    <p:sldId id="402" r:id="rId13"/>
    <p:sldId id="283" r:id="rId14"/>
    <p:sldId id="285" r:id="rId15"/>
    <p:sldId id="278" r:id="rId16"/>
    <p:sldId id="279" r:id="rId17"/>
    <p:sldId id="280" r:id="rId18"/>
    <p:sldId id="281" r:id="rId19"/>
    <p:sldId id="282" r:id="rId20"/>
    <p:sldId id="288" r:id="rId21"/>
    <p:sldId id="268" r:id="rId22"/>
    <p:sldId id="286" r:id="rId23"/>
    <p:sldId id="300" r:id="rId24"/>
    <p:sldId id="301" r:id="rId25"/>
    <p:sldId id="302" r:id="rId26"/>
    <p:sldId id="293" r:id="rId27"/>
    <p:sldId id="295" r:id="rId28"/>
    <p:sldId id="294" r:id="rId29"/>
    <p:sldId id="269" r:id="rId30"/>
    <p:sldId id="272" r:id="rId31"/>
    <p:sldId id="273" r:id="rId32"/>
    <p:sldId id="256" r:id="rId33"/>
    <p:sldId id="350" r:id="rId34"/>
    <p:sldId id="353" r:id="rId35"/>
    <p:sldId id="392" r:id="rId36"/>
    <p:sldId id="399" r:id="rId37"/>
    <p:sldId id="306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37" r:id="rId46"/>
    <p:sldId id="338" r:id="rId47"/>
    <p:sldId id="339" r:id="rId48"/>
    <p:sldId id="335" r:id="rId49"/>
    <p:sldId id="336" r:id="rId50"/>
    <p:sldId id="321" r:id="rId51"/>
    <p:sldId id="323" r:id="rId52"/>
    <p:sldId id="346" r:id="rId53"/>
    <p:sldId id="328" r:id="rId54"/>
    <p:sldId id="331" r:id="rId55"/>
    <p:sldId id="351" r:id="rId56"/>
    <p:sldId id="352" r:id="rId57"/>
    <p:sldId id="267" r:id="rId58"/>
  </p:sldIdLst>
  <p:sldSz cx="12192000" cy="6858000"/>
  <p:notesSz cx="6858000" cy="9144000"/>
  <p:embeddedFontLst>
    <p:embeddedFont>
      <p:font typeface="Arial Black" panose="020B0A04020102020204" pitchFamily="34" charset="0"/>
      <p:bold r:id="rId60"/>
    </p:embeddedFont>
    <p:embeddedFont>
      <p:font typeface="HY견고딕" panose="02030600000101010101" pitchFamily="18" charset="-127"/>
      <p:regular r:id="rId61"/>
    </p:embeddedFont>
    <p:embeddedFont>
      <p:font typeface="NSimSun" panose="02010609030101010101" pitchFamily="49" charset="-122"/>
      <p:regular r:id="rId62"/>
    </p:embeddedFont>
    <p:embeddedFont>
      <p:font typeface="나눔고딕 ExtraBold" panose="020D0904000000000000" pitchFamily="50" charset="-127"/>
      <p:bold r:id="rId63"/>
    </p:embeddedFont>
    <p:embeddedFont>
      <p:font typeface="나눔스퀘어" panose="020B0600000101010101" pitchFamily="50" charset="-127"/>
      <p:regular r:id="rId64"/>
    </p:embeddedFont>
    <p:embeddedFont>
      <p:font typeface="나눔스퀘어 Bold" panose="020B0600000101010101" pitchFamily="50" charset="-127"/>
      <p:bold r:id="rId65"/>
    </p:embeddedFont>
    <p:embeddedFont>
      <p:font typeface="나눔스퀘어 ExtraBold" panose="020B0600000101010101" pitchFamily="50" charset="-127"/>
      <p:bold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휴먼아미체" panose="02030504000101010101" pitchFamily="18" charset="-127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A22"/>
    <a:srgbClr val="282421"/>
    <a:srgbClr val="2E75B6"/>
    <a:srgbClr val="DEEBF7"/>
    <a:srgbClr val="FFFFFF"/>
    <a:srgbClr val="E7E7E7"/>
    <a:srgbClr val="CBCBCB"/>
    <a:srgbClr val="565555"/>
    <a:srgbClr val="E27EB0"/>
    <a:srgbClr val="EC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869" autoAdjust="0"/>
  </p:normalViewPr>
  <p:slideViewPr>
    <p:cSldViewPr snapToGrid="0" showGuides="1">
      <p:cViewPr varScale="1">
        <p:scale>
          <a:sx n="59" d="100"/>
          <a:sy n="59" d="100"/>
        </p:scale>
        <p:origin x="13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EAE86-920E-45BC-9460-5F7786AEE9B1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5CE1B-0F45-418C-91BC-61B4E3D00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4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7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 부터 </a:t>
            </a:r>
            <a:r>
              <a:rPr lang="en-US" altLang="ko-KR" dirty="0"/>
              <a:t>Video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개의 도메인으로 이루어진 시스템에서 사용자의 서비스 이용</a:t>
            </a:r>
            <a:r>
              <a:rPr lang="en-US" altLang="ko-KR" dirty="0"/>
              <a:t>, </a:t>
            </a:r>
            <a:r>
              <a:rPr lang="ko-KR" altLang="en-US" dirty="0"/>
              <a:t>관리자의 기반데이터 관리가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7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전체 아키텍처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콘텐츠를 </a:t>
            </a:r>
            <a:r>
              <a:rPr lang="en-US" altLang="ko-KR" dirty="0" err="1"/>
              <a:t>Cloudfront</a:t>
            </a:r>
            <a:r>
              <a:rPr lang="ko-KR" altLang="en-US" dirty="0"/>
              <a:t>의 컨텐츠 </a:t>
            </a:r>
            <a:r>
              <a:rPr lang="ko-KR" altLang="en-US" dirty="0" err="1"/>
              <a:t>지역캐시를</a:t>
            </a:r>
            <a:r>
              <a:rPr lang="ko-KR" altLang="en-US" dirty="0"/>
              <a:t> 이용하여 배포지연시간이 최소시간이 되도록 하였고 </a:t>
            </a:r>
            <a:endParaRPr lang="en-US" altLang="ko-KR" dirty="0"/>
          </a:p>
          <a:p>
            <a:r>
              <a:rPr lang="ko-KR" altLang="en-US" dirty="0"/>
              <a:t>각 책임자별 </a:t>
            </a:r>
            <a:r>
              <a:rPr lang="en-US" altLang="ko-KR" dirty="0"/>
              <a:t>IAM </a:t>
            </a:r>
            <a:r>
              <a:rPr lang="ko-KR" altLang="en-US" dirty="0"/>
              <a:t>계정으로 다른 책임자의 권한을 침범하지 않도록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DB</a:t>
            </a:r>
            <a:r>
              <a:rPr lang="ko-KR" altLang="en-US" dirty="0"/>
              <a:t>에서는 보안을 위해 </a:t>
            </a:r>
            <a:r>
              <a:rPr lang="en-US" altLang="ko-KR" dirty="0"/>
              <a:t>VPC</a:t>
            </a:r>
            <a:r>
              <a:rPr lang="ko-KR" altLang="en-US" dirty="0"/>
              <a:t>를 설정하고</a:t>
            </a:r>
            <a:endParaRPr lang="en-US" altLang="ko-KR" dirty="0"/>
          </a:p>
          <a:p>
            <a:r>
              <a:rPr lang="en-US" altLang="ko-KR" dirty="0"/>
              <a:t>Main </a:t>
            </a:r>
            <a:r>
              <a:rPr lang="ko-KR" altLang="en-US" dirty="0"/>
              <a:t>과 </a:t>
            </a:r>
            <a:r>
              <a:rPr lang="en-US" altLang="ko-KR" dirty="0" err="1"/>
              <a:t>Enrol</a:t>
            </a:r>
            <a:r>
              <a:rPr lang="en-US" altLang="ko-KR" dirty="0"/>
              <a:t> , Manage </a:t>
            </a:r>
            <a:r>
              <a:rPr lang="ko-KR" altLang="en-US" dirty="0"/>
              <a:t>도메인은 처리응답시간을 최소화하기위해 </a:t>
            </a:r>
            <a:r>
              <a:rPr lang="en-US" altLang="ko-KR" dirty="0"/>
              <a:t>SQS</a:t>
            </a:r>
            <a:r>
              <a:rPr lang="ko-KR" altLang="en-US" dirty="0"/>
              <a:t>를 이용하여 비동기로 데이터를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33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아키텍처입니다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가용영역에 걸쳐 도메인별 </a:t>
            </a:r>
            <a:r>
              <a:rPr lang="en-US" altLang="ko-KR" dirty="0"/>
              <a:t>B</a:t>
            </a:r>
            <a:r>
              <a:rPr lang="ko-KR" altLang="en-US" dirty="0"/>
              <a:t>클래스 대역의 </a:t>
            </a:r>
            <a:r>
              <a:rPr lang="en-US" altLang="ko-KR" dirty="0"/>
              <a:t>VPC</a:t>
            </a:r>
            <a:r>
              <a:rPr lang="ko-KR" altLang="en-US" dirty="0"/>
              <a:t>를 두었고 </a:t>
            </a:r>
            <a:r>
              <a:rPr lang="en-US" altLang="ko-KR" dirty="0"/>
              <a:t>A</a:t>
            </a:r>
            <a:r>
              <a:rPr lang="ko-KR" altLang="en-US" dirty="0"/>
              <a:t>클래스의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서브넷으로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ko-KR" altLang="en-US" dirty="0" err="1"/>
              <a:t>인바운드</a:t>
            </a:r>
            <a:r>
              <a:rPr lang="ko-KR" altLang="en-US" dirty="0"/>
              <a:t> 규칙으로 람다에서만 통신이 가능하게 하였으며 람다는 </a:t>
            </a:r>
            <a:r>
              <a:rPr lang="en-US" altLang="ko-KR" dirty="0"/>
              <a:t>NAT </a:t>
            </a:r>
            <a:r>
              <a:rPr lang="ko-KR" altLang="en-US" dirty="0"/>
              <a:t>게이트웨이에 </a:t>
            </a:r>
            <a:r>
              <a:rPr lang="ko-KR" altLang="en-US" dirty="0" err="1"/>
              <a:t>엘라스틱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를 할당하여 퍼블릭 </a:t>
            </a:r>
            <a:r>
              <a:rPr lang="ko-KR" altLang="en-US" dirty="0" err="1"/>
              <a:t>인터망과</a:t>
            </a:r>
            <a:r>
              <a:rPr lang="ko-KR" altLang="en-US" dirty="0"/>
              <a:t> 통신이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Multi-AZ, </a:t>
            </a:r>
            <a:r>
              <a:rPr lang="ko-KR" altLang="en-US" dirty="0"/>
              <a:t>오로라 서버리스 </a:t>
            </a:r>
            <a:r>
              <a:rPr lang="en-US" altLang="ko-KR" dirty="0"/>
              <a:t>DynamoDB</a:t>
            </a:r>
            <a:r>
              <a:rPr lang="ko-KR" altLang="en-US" dirty="0"/>
              <a:t>에 가용영역별 </a:t>
            </a:r>
            <a:r>
              <a:rPr lang="en-US" altLang="ko-KR" dirty="0" err="1"/>
              <a:t>nat</a:t>
            </a:r>
            <a:r>
              <a:rPr lang="en-US" altLang="ko-KR" dirty="0"/>
              <a:t> </a:t>
            </a:r>
            <a:r>
              <a:rPr lang="ko-KR" altLang="en-US" dirty="0"/>
              <a:t>게이트웨이를 두어 한 가용영역에서 장애가 발생하더라도 내구성이 보장되도록 설계했습니다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7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 아키텍처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프로젝트는 </a:t>
            </a:r>
            <a:r>
              <a:rPr lang="en-US" altLang="ko-KR" dirty="0"/>
              <a:t>Single page application </a:t>
            </a:r>
            <a:r>
              <a:rPr lang="ko-KR" altLang="en-US" dirty="0"/>
              <a:t>방식으로 </a:t>
            </a:r>
            <a:endParaRPr lang="en-US" altLang="ko-KR" dirty="0"/>
          </a:p>
          <a:p>
            <a:r>
              <a:rPr lang="en-US" altLang="ko-KR" dirty="0" err="1"/>
              <a:t>Vuejs</a:t>
            </a:r>
            <a:r>
              <a:rPr lang="en-US" altLang="ko-KR" dirty="0"/>
              <a:t> </a:t>
            </a:r>
            <a:r>
              <a:rPr lang="ko-KR" altLang="en-US" dirty="0"/>
              <a:t>로 작성된 페이지들이 </a:t>
            </a:r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파일들로 </a:t>
            </a:r>
            <a:r>
              <a:rPr lang="ko-KR" altLang="en-US" dirty="0" err="1"/>
              <a:t>빌드됩니다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파일들은 클라이언트의 브라우저 내에서 실행되며 페이지이동시 </a:t>
            </a:r>
            <a:r>
              <a:rPr lang="ko-KR" altLang="en-US" dirty="0" err="1"/>
              <a:t>리렌더링되어</a:t>
            </a:r>
            <a:r>
              <a:rPr lang="ko-KR" altLang="en-US" dirty="0"/>
              <a:t> </a:t>
            </a:r>
            <a:r>
              <a:rPr lang="ko-KR" altLang="en-US" dirty="0" err="1"/>
              <a:t>빠른속도와</a:t>
            </a:r>
            <a:r>
              <a:rPr lang="ko-KR" altLang="en-US" dirty="0"/>
              <a:t> 통일된 사용자환경을 제공하는 </a:t>
            </a:r>
            <a:r>
              <a:rPr lang="ko-KR" altLang="en-US" dirty="0" err="1"/>
              <a:t>장점이있는데</a:t>
            </a:r>
            <a:endParaRPr lang="en-US" altLang="ko-KR" dirty="0"/>
          </a:p>
          <a:p>
            <a:r>
              <a:rPr lang="ko-KR" altLang="en-US" dirty="0"/>
              <a:t>저희 프로젝트의 예시를 보여드리겠습니다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5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시스템의 </a:t>
            </a:r>
            <a:r>
              <a:rPr lang="ko-KR" altLang="en-US" dirty="0" err="1"/>
              <a:t>홈화면입니다</a:t>
            </a:r>
            <a:r>
              <a:rPr lang="en-US" altLang="ko-KR" dirty="0"/>
              <a:t>. </a:t>
            </a:r>
            <a:r>
              <a:rPr lang="ko-KR" altLang="en-US" dirty="0"/>
              <a:t>수강신청 페이지로 이동하면 </a:t>
            </a:r>
            <a:endParaRPr lang="en-US" altLang="ko-KR" dirty="0"/>
          </a:p>
          <a:p>
            <a:r>
              <a:rPr lang="ko-KR" altLang="en-US" dirty="0"/>
              <a:t>서버와의 </a:t>
            </a:r>
            <a:r>
              <a:rPr lang="ko-KR" altLang="en-US" dirty="0" err="1"/>
              <a:t>다른통신없이</a:t>
            </a:r>
            <a:r>
              <a:rPr lang="ko-KR" altLang="en-US" dirty="0"/>
              <a:t> </a:t>
            </a:r>
            <a:r>
              <a:rPr lang="ko-KR" altLang="en-US" dirty="0" err="1"/>
              <a:t>리렌더링</a:t>
            </a:r>
            <a:r>
              <a:rPr lang="ko-KR" altLang="en-US" dirty="0"/>
              <a:t> 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도메인의 아키텍처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사용자는 </a:t>
            </a:r>
            <a:r>
              <a:rPr lang="ko-KR" altLang="en-US" dirty="0" err="1"/>
              <a:t>코그니토를</a:t>
            </a:r>
            <a:r>
              <a:rPr lang="ko-KR" altLang="en-US" dirty="0"/>
              <a:t> 통하여 회원가입 및 로그인을 </a:t>
            </a:r>
            <a:r>
              <a:rPr lang="ko-KR" altLang="en-US" dirty="0" err="1"/>
              <a:t>하게되고</a:t>
            </a:r>
            <a:r>
              <a:rPr lang="ko-KR" altLang="en-US" dirty="0"/>
              <a:t> </a:t>
            </a:r>
            <a:r>
              <a:rPr lang="en-US" altLang="ko-KR" dirty="0"/>
              <a:t>SQS</a:t>
            </a:r>
            <a:r>
              <a:rPr lang="ko-KR" altLang="en-US" dirty="0"/>
              <a:t>를 통하여 </a:t>
            </a:r>
            <a:r>
              <a:rPr lang="en-US" altLang="ko-KR" dirty="0" err="1"/>
              <a:t>Enrol</a:t>
            </a:r>
            <a:r>
              <a:rPr lang="en-US" altLang="ko-KR" dirty="0"/>
              <a:t> </a:t>
            </a:r>
            <a:r>
              <a:rPr lang="ko-KR" altLang="en-US" dirty="0"/>
              <a:t>도메인과 비동기적으로 데이터를 전송합니다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8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Enrol</a:t>
            </a:r>
            <a:r>
              <a:rPr lang="en-US" altLang="ko-KR" dirty="0"/>
              <a:t> </a:t>
            </a:r>
            <a:r>
              <a:rPr lang="ko-KR" altLang="en-US" dirty="0"/>
              <a:t>도메인에서는</a:t>
            </a:r>
            <a:endParaRPr lang="en-US" altLang="ko-KR" dirty="0"/>
          </a:p>
          <a:p>
            <a:r>
              <a:rPr lang="en-US" altLang="ko-KR" dirty="0"/>
              <a:t>Manage</a:t>
            </a:r>
            <a:r>
              <a:rPr lang="ko-KR" altLang="en-US" dirty="0"/>
              <a:t>와 </a:t>
            </a:r>
            <a:r>
              <a:rPr lang="en-US" altLang="ko-KR" dirty="0"/>
              <a:t>Main</a:t>
            </a:r>
            <a:r>
              <a:rPr lang="ko-KR" altLang="en-US" dirty="0"/>
              <a:t>에서 큐에 저장한 회원데이터를 </a:t>
            </a:r>
            <a:r>
              <a:rPr lang="ko-KR" altLang="en-US" dirty="0" err="1"/>
              <a:t>폴링하여</a:t>
            </a:r>
            <a:r>
              <a:rPr lang="ko-KR" altLang="en-US" dirty="0"/>
              <a:t> 데이터를 저장하고 사용자들의 수강신청기능이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8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Voice </a:t>
            </a:r>
            <a:r>
              <a:rPr lang="ko-KR" altLang="en-US" dirty="0"/>
              <a:t>도메인입니다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Manage </a:t>
            </a:r>
            <a:r>
              <a:rPr lang="ko-KR" altLang="en-US" dirty="0"/>
              <a:t>도메인에서 온 텍스트 데이터를 </a:t>
            </a:r>
            <a:r>
              <a:rPr lang="en-US" altLang="ko-KR" dirty="0"/>
              <a:t>Polly </a:t>
            </a:r>
            <a:r>
              <a:rPr lang="ko-KR" altLang="en-US" dirty="0"/>
              <a:t>를 통하여 </a:t>
            </a:r>
            <a:r>
              <a:rPr lang="en-US" altLang="ko-KR" dirty="0"/>
              <a:t>mp3</a:t>
            </a:r>
            <a:r>
              <a:rPr lang="ko-KR" altLang="en-US" dirty="0"/>
              <a:t>로 파일로 변환하고 그 정보를 </a:t>
            </a:r>
            <a:r>
              <a:rPr lang="en-US" altLang="ko-KR" dirty="0" err="1"/>
              <a:t>dynamoDB</a:t>
            </a:r>
            <a:r>
              <a:rPr lang="ko-KR" altLang="en-US" dirty="0"/>
              <a:t>에 저장하여 사용자가 음성자료를 열람하는 기능이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20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Video </a:t>
            </a:r>
            <a:r>
              <a:rPr lang="ko-KR" altLang="en-US" dirty="0"/>
              <a:t>도메인에서는</a:t>
            </a:r>
            <a:endParaRPr lang="en-US" altLang="ko-KR" dirty="0"/>
          </a:p>
          <a:p>
            <a:r>
              <a:rPr lang="en-US" altLang="ko-KR" dirty="0"/>
              <a:t>Manage</a:t>
            </a:r>
            <a:r>
              <a:rPr lang="ko-KR" altLang="en-US" dirty="0"/>
              <a:t>에서 업로드한 동영상 데이터를 </a:t>
            </a:r>
            <a:r>
              <a:rPr lang="ko-KR" altLang="en-US" dirty="0" err="1"/>
              <a:t>엘라스틱</a:t>
            </a:r>
            <a:r>
              <a:rPr lang="ko-KR" altLang="en-US" dirty="0"/>
              <a:t> </a:t>
            </a:r>
            <a:r>
              <a:rPr lang="ko-KR" altLang="en-US" dirty="0" err="1"/>
              <a:t>트랜스코더로</a:t>
            </a:r>
            <a:r>
              <a:rPr lang="ko-KR" altLang="en-US" dirty="0"/>
              <a:t> 인코딩하고 그 정보를 </a:t>
            </a:r>
            <a:r>
              <a:rPr lang="en-US" altLang="ko-KR" dirty="0"/>
              <a:t>SNS</a:t>
            </a:r>
            <a:r>
              <a:rPr lang="ko-KR" altLang="en-US" dirty="0"/>
              <a:t>를 통해 </a:t>
            </a:r>
            <a:r>
              <a:rPr lang="en-US" altLang="ko-KR" dirty="0"/>
              <a:t>fan-out</a:t>
            </a:r>
            <a:r>
              <a:rPr lang="ko-KR" altLang="en-US" dirty="0"/>
              <a:t>하여 </a:t>
            </a:r>
            <a:r>
              <a:rPr lang="ko-KR" altLang="en-US" dirty="0" err="1"/>
              <a:t>성공이메일</a:t>
            </a:r>
            <a:r>
              <a:rPr lang="en-US" altLang="ko-KR" dirty="0"/>
              <a:t>, </a:t>
            </a:r>
            <a:r>
              <a:rPr lang="ko-KR" altLang="en-US" dirty="0"/>
              <a:t>객체권한설정</a:t>
            </a:r>
            <a:r>
              <a:rPr lang="en-US" altLang="ko-KR" dirty="0"/>
              <a:t>, </a:t>
            </a:r>
            <a:r>
              <a:rPr lang="ko-KR" altLang="en-US" dirty="0"/>
              <a:t>메타데이터생성을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이렇게 </a:t>
            </a:r>
            <a:r>
              <a:rPr lang="ko-KR" altLang="en-US" dirty="0" err="1"/>
              <a:t>인코딩된</a:t>
            </a:r>
            <a:r>
              <a:rPr lang="ko-KR" altLang="en-US" dirty="0"/>
              <a:t> 동영상을 사용자가 </a:t>
            </a:r>
            <a:r>
              <a:rPr lang="ko-KR" altLang="en-US" dirty="0" err="1"/>
              <a:t>시청할수있는</a:t>
            </a:r>
            <a:r>
              <a:rPr lang="ko-KR" altLang="en-US" dirty="0"/>
              <a:t> 기능이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62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매니지</a:t>
            </a:r>
            <a:r>
              <a:rPr lang="ko-KR" altLang="en-US" dirty="0"/>
              <a:t> 도메인입니다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매니지도메인은</a:t>
            </a:r>
            <a:r>
              <a:rPr lang="ko-KR" altLang="en-US" dirty="0"/>
              <a:t> 필요한 </a:t>
            </a:r>
            <a:r>
              <a:rPr lang="en-US" altLang="ko-KR" dirty="0" err="1"/>
              <a:t>iam</a:t>
            </a:r>
            <a:r>
              <a:rPr lang="ko-KR" altLang="en-US" dirty="0"/>
              <a:t> 역할을 지정한 </a:t>
            </a:r>
            <a:r>
              <a:rPr lang="en-US" altLang="ko-KR" dirty="0"/>
              <a:t>admin </a:t>
            </a:r>
            <a:r>
              <a:rPr lang="ko-KR" altLang="en-US" dirty="0"/>
              <a:t>계정으로 접속해야만 통신이 가능한데 </a:t>
            </a:r>
            <a:endParaRPr lang="en-US" altLang="ko-KR" dirty="0"/>
          </a:p>
          <a:p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과목관리</a:t>
            </a:r>
            <a:r>
              <a:rPr lang="en-US" altLang="ko-KR" dirty="0"/>
              <a:t>, </a:t>
            </a:r>
            <a:r>
              <a:rPr lang="ko-KR" altLang="en-US" dirty="0"/>
              <a:t>동영상 및 음성자료 </a:t>
            </a:r>
            <a:r>
              <a:rPr lang="ko-KR" altLang="en-US" dirty="0" err="1"/>
              <a:t>관리뿐만아니라</a:t>
            </a:r>
            <a:r>
              <a:rPr lang="ko-KR" altLang="en-US" dirty="0"/>
              <a:t> 원하는 회원에게 </a:t>
            </a:r>
            <a:r>
              <a:rPr lang="en-US" altLang="ko-KR" dirty="0"/>
              <a:t>SES</a:t>
            </a:r>
            <a:r>
              <a:rPr lang="ko-KR" altLang="en-US" dirty="0"/>
              <a:t>를 통하여 </a:t>
            </a:r>
            <a:r>
              <a:rPr lang="ko-KR" altLang="en-US" dirty="0" err="1"/>
              <a:t>이메일전송도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63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개요부터 진행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아키텍처리뷰</a:t>
            </a:r>
            <a:r>
              <a:rPr lang="en-US" altLang="ko-KR" dirty="0"/>
              <a:t>, </a:t>
            </a:r>
            <a:r>
              <a:rPr lang="ko-KR" altLang="en-US" dirty="0"/>
              <a:t>작업내용순으로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35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사용된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 err="1"/>
              <a:t>Vuejs</a:t>
            </a:r>
            <a:r>
              <a:rPr lang="ko-KR" altLang="en-US" dirty="0"/>
              <a:t>부터 </a:t>
            </a:r>
            <a:r>
              <a:rPr lang="ko-KR" altLang="en-US" dirty="0" err="1"/>
              <a:t>파이썬까지</a:t>
            </a:r>
            <a:r>
              <a:rPr lang="ko-KR" altLang="en-US" dirty="0"/>
              <a:t> 프로젝트개발에 쓰인 기술이고</a:t>
            </a:r>
            <a:endParaRPr lang="en-US" altLang="ko-KR" dirty="0"/>
          </a:p>
          <a:p>
            <a:r>
              <a:rPr lang="ko-KR" altLang="en-US" dirty="0"/>
              <a:t>밑의 </a:t>
            </a:r>
            <a:r>
              <a:rPr lang="en-US" altLang="ko-KR" dirty="0"/>
              <a:t>zap</a:t>
            </a:r>
            <a:r>
              <a:rPr lang="ko-KR" altLang="en-US" dirty="0"/>
              <a:t>과 우분투 </a:t>
            </a:r>
            <a:r>
              <a:rPr lang="ko-KR" altLang="en-US" dirty="0" err="1"/>
              <a:t>로커스트는</a:t>
            </a:r>
            <a:r>
              <a:rPr lang="ko-KR" altLang="en-US" dirty="0"/>
              <a:t> 테스트에 쓰인 도구입니다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6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프로젝트 진행입니다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담당 역할부터 프로젝트가 어떻게 진행되었는지를 알려드리겠습니다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23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저희조는</a:t>
            </a:r>
            <a:r>
              <a:rPr lang="ko-KR" altLang="en-US" dirty="0"/>
              <a:t> 각 도메인별 담당역할을 주어 기능별 책임개발이 가능하게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팀장을 맡아 프로젝트 일정관리</a:t>
            </a:r>
            <a:r>
              <a:rPr lang="en-US" altLang="ko-KR" dirty="0"/>
              <a:t>, </a:t>
            </a:r>
            <a:r>
              <a:rPr lang="ko-KR" altLang="en-US" dirty="0"/>
              <a:t>배포 등을 추가로 하였고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71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이다원 조원은 </a:t>
            </a:r>
            <a:r>
              <a:rPr lang="en-US" altLang="ko-KR" dirty="0"/>
              <a:t>Video </a:t>
            </a:r>
            <a:r>
              <a:rPr lang="ko-KR" altLang="en-US" dirty="0"/>
              <a:t>도메인을 </a:t>
            </a:r>
            <a:r>
              <a:rPr lang="ko-KR" altLang="en-US" dirty="0" err="1"/>
              <a:t>책임개발하였으며</a:t>
            </a:r>
            <a:r>
              <a:rPr lang="ko-KR" altLang="en-US" dirty="0"/>
              <a:t> </a:t>
            </a:r>
            <a:r>
              <a:rPr lang="en-US" altLang="ko-KR" dirty="0"/>
              <a:t>Manage</a:t>
            </a:r>
            <a:r>
              <a:rPr lang="ko-KR" altLang="en-US" dirty="0"/>
              <a:t>의 동영상관리기능</a:t>
            </a:r>
            <a:r>
              <a:rPr lang="en-US" altLang="ko-KR" dirty="0"/>
              <a:t>, Voice</a:t>
            </a:r>
            <a:r>
              <a:rPr lang="ko-KR" altLang="en-US" dirty="0"/>
              <a:t> 도메인 서브</a:t>
            </a:r>
            <a:r>
              <a:rPr lang="en-US" altLang="ko-KR" dirty="0"/>
              <a:t>, ???</a:t>
            </a:r>
            <a:r>
              <a:rPr lang="ko-KR" altLang="en-US" dirty="0"/>
              <a:t>를 개발하였고 도메인의 </a:t>
            </a:r>
            <a:r>
              <a:rPr lang="en-US" altLang="ko-KR" dirty="0"/>
              <a:t>UX </a:t>
            </a:r>
            <a:r>
              <a:rPr lang="ko-KR" altLang="en-US" dirty="0"/>
              <a:t>및 </a:t>
            </a:r>
            <a:r>
              <a:rPr lang="en-US" altLang="ko-KR" dirty="0" err="1"/>
              <a:t>ui</a:t>
            </a:r>
            <a:r>
              <a:rPr lang="ko-KR" altLang="en-US" dirty="0"/>
              <a:t>를 개발하였습니다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동영상 컨텐츠를 </a:t>
            </a:r>
            <a:r>
              <a:rPr lang="en-US" altLang="ko-KR" dirty="0"/>
              <a:t>CDN</a:t>
            </a:r>
            <a:r>
              <a:rPr lang="ko-KR" altLang="en-US" dirty="0"/>
              <a:t>에 배포하고 </a:t>
            </a:r>
            <a:r>
              <a:rPr lang="en-US" altLang="ko-KR" dirty="0"/>
              <a:t>API</a:t>
            </a:r>
            <a:r>
              <a:rPr lang="ko-KR" altLang="en-US" dirty="0"/>
              <a:t>등 </a:t>
            </a:r>
            <a:r>
              <a:rPr lang="en-US" altLang="ko-KR" dirty="0"/>
              <a:t>AWS </a:t>
            </a:r>
            <a:r>
              <a:rPr lang="ko-KR" altLang="en-US" dirty="0"/>
              <a:t>서비스를 정리하는 역할 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29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양승관조원은</a:t>
            </a:r>
            <a:r>
              <a:rPr lang="ko-KR" altLang="en-US" dirty="0"/>
              <a:t> 도메인간 </a:t>
            </a:r>
            <a:r>
              <a:rPr lang="en-US" altLang="ko-KR" dirty="0"/>
              <a:t>QUEUE </a:t>
            </a:r>
            <a:r>
              <a:rPr lang="ko-KR" altLang="en-US" dirty="0"/>
              <a:t>기능과 </a:t>
            </a:r>
            <a:r>
              <a:rPr lang="en-US" altLang="ko-KR" dirty="0"/>
              <a:t>Main DB VPC, Manage</a:t>
            </a:r>
            <a:r>
              <a:rPr lang="ko-KR" altLang="en-US" dirty="0"/>
              <a:t>이메일 전송기능을 개발하였고</a:t>
            </a:r>
            <a:endParaRPr lang="en-US" altLang="ko-KR" dirty="0"/>
          </a:p>
          <a:p>
            <a:r>
              <a:rPr lang="ko-KR" altLang="en-US" dirty="0"/>
              <a:t>프로젝트의 보안성</a:t>
            </a:r>
            <a:r>
              <a:rPr lang="en-US" altLang="ko-KR" dirty="0"/>
              <a:t>, </a:t>
            </a:r>
            <a:r>
              <a:rPr lang="ko-KR" altLang="en-US" dirty="0"/>
              <a:t>부하</a:t>
            </a:r>
            <a:r>
              <a:rPr lang="en-US" altLang="ko-KR" dirty="0"/>
              <a:t>, </a:t>
            </a:r>
            <a:r>
              <a:rPr lang="ko-KR" altLang="en-US" dirty="0"/>
              <a:t>기능 테스트를 진행하여 보완점을 찾고 그 결과를 리포트로 작성하는 역할을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91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임소희</a:t>
            </a:r>
            <a:r>
              <a:rPr lang="ko-KR" altLang="en-US" dirty="0"/>
              <a:t> 조원은 </a:t>
            </a:r>
            <a:r>
              <a:rPr lang="en-US" altLang="ko-KR" dirty="0"/>
              <a:t>Voice </a:t>
            </a:r>
            <a:r>
              <a:rPr lang="ko-KR" altLang="en-US" dirty="0"/>
              <a:t>도메인 책임개발과 </a:t>
            </a:r>
            <a:r>
              <a:rPr lang="en-US" altLang="ko-KR" dirty="0" err="1"/>
              <a:t>MAnage</a:t>
            </a:r>
            <a:r>
              <a:rPr lang="en-US" altLang="ko-KR" dirty="0"/>
              <a:t> </a:t>
            </a:r>
            <a:r>
              <a:rPr lang="ko-KR" altLang="en-US" dirty="0"/>
              <a:t>음성자료 관리 기능</a:t>
            </a:r>
            <a:r>
              <a:rPr lang="en-US" altLang="ko-KR" dirty="0"/>
              <a:t>, Video </a:t>
            </a:r>
            <a:r>
              <a:rPr lang="ko-KR" altLang="en-US" dirty="0"/>
              <a:t>도메인 서브개발</a:t>
            </a:r>
            <a:r>
              <a:rPr lang="en-US" altLang="ko-KR" dirty="0"/>
              <a:t>, </a:t>
            </a:r>
            <a:r>
              <a:rPr lang="ko-KR" altLang="en-US" dirty="0"/>
              <a:t>도메인의 </a:t>
            </a:r>
            <a:r>
              <a:rPr lang="en-US" altLang="ko-KR" dirty="0"/>
              <a:t>UX/UI </a:t>
            </a:r>
            <a:r>
              <a:rPr lang="ko-KR" altLang="en-US" dirty="0"/>
              <a:t>를 개발하였고 음성자료의 </a:t>
            </a:r>
            <a:r>
              <a:rPr lang="en-US" altLang="ko-KR" dirty="0"/>
              <a:t>CDN </a:t>
            </a:r>
            <a:r>
              <a:rPr lang="ko-KR" altLang="en-US" dirty="0"/>
              <a:t>배포와 </a:t>
            </a:r>
            <a:r>
              <a:rPr lang="en-US" altLang="ko-KR" dirty="0"/>
              <a:t>AWS </a:t>
            </a:r>
            <a:r>
              <a:rPr lang="ko-KR" altLang="en-US" dirty="0"/>
              <a:t>서비스 정리 역할을 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85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타임라인입니다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ko-KR" altLang="en-US" dirty="0" err="1"/>
              <a:t>셋째주</a:t>
            </a:r>
            <a:r>
              <a:rPr lang="ko-KR" altLang="en-US" dirty="0"/>
              <a:t> 부터 시작하여 자료수집</a:t>
            </a:r>
            <a:r>
              <a:rPr lang="en-US" altLang="ko-KR" dirty="0"/>
              <a:t>, </a:t>
            </a:r>
            <a:r>
              <a:rPr lang="ko-KR" altLang="en-US" dirty="0"/>
              <a:t>상세계획 기능구현을 진행하고 </a:t>
            </a:r>
            <a:r>
              <a:rPr lang="en-US" altLang="ko-KR" dirty="0"/>
              <a:t>12</a:t>
            </a:r>
            <a:r>
              <a:rPr lang="ko-KR" altLang="en-US" dirty="0"/>
              <a:t>월 마지막주부터 </a:t>
            </a:r>
            <a:r>
              <a:rPr lang="en-US" altLang="ko-KR" dirty="0"/>
              <a:t>2</a:t>
            </a:r>
            <a:r>
              <a:rPr lang="ko-KR" altLang="en-US" dirty="0"/>
              <a:t>주간 자격증 준비를 하여 조원모두 </a:t>
            </a:r>
            <a:r>
              <a:rPr lang="en-US" altLang="ko-KR" dirty="0"/>
              <a:t>AWS-</a:t>
            </a:r>
            <a:r>
              <a:rPr lang="en-US" altLang="ko-KR" dirty="0" err="1"/>
              <a:t>Soultion</a:t>
            </a:r>
            <a:r>
              <a:rPr lang="en-US" altLang="ko-KR" dirty="0"/>
              <a:t> Architect Associate</a:t>
            </a:r>
            <a:r>
              <a:rPr lang="ko-KR" altLang="en-US" dirty="0"/>
              <a:t> 자격증을 보유중입니다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월 둘째부터 다시 </a:t>
            </a:r>
            <a:r>
              <a:rPr lang="ko-KR" altLang="en-US" dirty="0" err="1"/>
              <a:t>보완및</a:t>
            </a:r>
            <a:r>
              <a:rPr lang="ko-KR" altLang="en-US" dirty="0"/>
              <a:t> 추가기능구현을 시작으로 </a:t>
            </a:r>
            <a:r>
              <a:rPr lang="ko-KR" altLang="en-US" dirty="0" err="1"/>
              <a:t>정리및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산출물정리</a:t>
            </a:r>
            <a:r>
              <a:rPr lang="en-US" altLang="ko-KR" dirty="0"/>
              <a:t>, </a:t>
            </a:r>
            <a:r>
              <a:rPr lang="ko-KR" altLang="en-US" dirty="0"/>
              <a:t>발표로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64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저희조의</a:t>
            </a:r>
            <a:r>
              <a:rPr lang="ko-KR" altLang="en-US" dirty="0"/>
              <a:t> </a:t>
            </a:r>
            <a:r>
              <a:rPr lang="en-US" altLang="ko-KR" dirty="0"/>
              <a:t>WBS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45</a:t>
            </a:r>
            <a:r>
              <a:rPr lang="ko-KR" altLang="en-US" dirty="0"/>
              <a:t>일인 </a:t>
            </a:r>
            <a:r>
              <a:rPr lang="en-US" altLang="ko-KR" dirty="0"/>
              <a:t>270</a:t>
            </a:r>
            <a:r>
              <a:rPr lang="ko-KR" altLang="en-US" dirty="0"/>
              <a:t>시간동안 각 조원의 책임개발</a:t>
            </a:r>
            <a:r>
              <a:rPr lang="en-US" altLang="ko-KR" dirty="0"/>
              <a:t>, </a:t>
            </a:r>
            <a:r>
              <a:rPr lang="ko-KR" altLang="en-US" dirty="0"/>
              <a:t>서포트 등 시간분배 와 타임라인을 작성하여 진척사항을 확인하며 프로젝트를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96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저희조의</a:t>
            </a:r>
            <a:r>
              <a:rPr lang="ko-KR" altLang="en-US" dirty="0"/>
              <a:t> 프로젝트간 협업방법으로 </a:t>
            </a:r>
            <a:r>
              <a:rPr lang="en-US" altLang="ko-KR" dirty="0"/>
              <a:t>ftp , </a:t>
            </a:r>
            <a:r>
              <a:rPr lang="ko-KR" altLang="en-US" dirty="0"/>
              <a:t>일일회의 주간회의가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ftp</a:t>
            </a:r>
            <a:r>
              <a:rPr lang="ko-KR" altLang="en-US" dirty="0"/>
              <a:t>로 프로젝트 파일 및 각종 참조파일을 공유하고 일일회의로 문제점 및 각 조원들의 진척도를 확인했습니다</a:t>
            </a:r>
            <a:r>
              <a:rPr lang="en-US" altLang="ko-KR" dirty="0"/>
              <a:t>. </a:t>
            </a:r>
            <a:r>
              <a:rPr lang="ko-KR" altLang="en-US" dirty="0"/>
              <a:t>또한 주간회의로 보완사항과 길게 이어지는 문제를 함께 해결하여 빠른 프로젝트 진행이 가능하도록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93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저희 프로젝트의 시연을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2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5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 dirty="0"/>
              <a:t>*** 회원가입은 </a:t>
            </a:r>
            <a:r>
              <a:rPr lang="ko-KR" altLang="en-US" dirty="0" err="1"/>
              <a:t>코그니토를</a:t>
            </a:r>
            <a:r>
              <a:rPr lang="ko-KR" altLang="en-US" dirty="0"/>
              <a:t> 통해서 </a:t>
            </a:r>
            <a:r>
              <a:rPr lang="ko-KR" altLang="en-US" dirty="0" err="1"/>
              <a:t>할수</a:t>
            </a:r>
            <a:r>
              <a:rPr lang="ko-KR" altLang="en-US" dirty="0"/>
              <a:t> 있다고 말로만 하고 시연시작 ***</a:t>
            </a:r>
          </a:p>
          <a:p>
            <a:r>
              <a:rPr lang="ko-KR" altLang="en-US" dirty="0"/>
              <a:t>** 스피커 준비해서 </a:t>
            </a:r>
            <a:r>
              <a:rPr lang="ko-KR" altLang="en-US" dirty="0" err="1"/>
              <a:t>첫화면시</a:t>
            </a:r>
            <a:r>
              <a:rPr lang="ko-KR" altLang="en-US" dirty="0"/>
              <a:t> 나오는 음성안내와 음성보조화면 목록 </a:t>
            </a:r>
            <a:r>
              <a:rPr lang="ko-KR" altLang="en-US" dirty="0" err="1"/>
              <a:t>보여줄수</a:t>
            </a:r>
            <a:r>
              <a:rPr lang="ko-KR" altLang="en-US" dirty="0"/>
              <a:t> 있도록  ***</a:t>
            </a:r>
          </a:p>
          <a:p>
            <a:endParaRPr lang="ko-KR" altLang="en-US" dirty="0"/>
          </a:p>
          <a:p>
            <a:r>
              <a:rPr lang="en-US" altLang="ko-KR" dirty="0"/>
              <a:t>1. </a:t>
            </a:r>
            <a:r>
              <a:rPr lang="ko-KR" altLang="en-US" dirty="0"/>
              <a:t>단축키로 가능한 음성단축키 화면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로그인 </a:t>
            </a:r>
            <a:r>
              <a:rPr lang="en-US" altLang="ko-KR" dirty="0"/>
              <a:t>-&gt; </a:t>
            </a:r>
            <a:r>
              <a:rPr lang="ko-KR" altLang="en-US" dirty="0"/>
              <a:t>추가인증 화면만</a:t>
            </a:r>
            <a:r>
              <a:rPr lang="en-US" altLang="ko-KR" dirty="0"/>
              <a:t>(</a:t>
            </a:r>
            <a:r>
              <a:rPr lang="ko-KR" altLang="en-US" dirty="0"/>
              <a:t>추가인증화면서 돌아가기로 다시 </a:t>
            </a:r>
            <a:r>
              <a:rPr lang="ko-KR" altLang="en-US" dirty="0" err="1"/>
              <a:t>홈화면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3.</a:t>
            </a:r>
            <a:r>
              <a:rPr lang="ko-KR" altLang="en-US" dirty="0"/>
              <a:t>수강신청</a:t>
            </a:r>
          </a:p>
          <a:p>
            <a:endParaRPr lang="ko-KR" altLang="en-US" dirty="0"/>
          </a:p>
          <a:p>
            <a:r>
              <a:rPr lang="en-US" altLang="ko-KR" dirty="0"/>
              <a:t>3-1 </a:t>
            </a:r>
            <a:r>
              <a:rPr lang="ko-KR" altLang="en-US" dirty="0"/>
              <a:t>수강신청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(</a:t>
            </a:r>
            <a:r>
              <a:rPr lang="ko-KR" altLang="en-US" dirty="0"/>
              <a:t>검색은 이름으로만 해보기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 err="1"/>
              <a:t>수강신청된</a:t>
            </a:r>
            <a:r>
              <a:rPr lang="ko-KR" altLang="en-US" dirty="0"/>
              <a:t> 과목을 살짝 보여주고 마이페이지 가서 사이버 강의</a:t>
            </a:r>
            <a:r>
              <a:rPr lang="en-US" altLang="ko-KR" dirty="0"/>
              <a:t>, </a:t>
            </a:r>
            <a:r>
              <a:rPr lang="ko-KR" altLang="en-US" dirty="0"/>
              <a:t>연관자료 검색화면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/>
              <a:t>인강 들어가서 썸네일과 </a:t>
            </a:r>
            <a:r>
              <a:rPr lang="ko-KR" altLang="en-US" dirty="0" err="1"/>
              <a:t>들어갔을때</a:t>
            </a:r>
            <a:r>
              <a:rPr lang="ko-KR" altLang="en-US" dirty="0"/>
              <a:t> 동영상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이북들어가서</a:t>
            </a:r>
            <a:r>
              <a:rPr lang="ko-KR" altLang="en-US" dirty="0"/>
              <a:t> 컨텐츠 확인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관리자페이지 </a:t>
            </a:r>
            <a:r>
              <a:rPr lang="en-US" altLang="ko-KR" dirty="0"/>
              <a:t>admin</a:t>
            </a:r>
            <a:r>
              <a:rPr lang="ko-KR" altLang="en-US" dirty="0"/>
              <a:t>만 </a:t>
            </a:r>
            <a:r>
              <a:rPr lang="ko-KR" altLang="en-US" dirty="0" err="1"/>
              <a:t>접속가능한것을</a:t>
            </a:r>
            <a:r>
              <a:rPr lang="ko-KR" altLang="en-US" dirty="0"/>
              <a:t> </a:t>
            </a:r>
            <a:r>
              <a:rPr lang="ko-KR" altLang="en-US" dirty="0" err="1"/>
              <a:t>말해야함</a:t>
            </a:r>
            <a:r>
              <a:rPr lang="en-US" altLang="ko-KR" dirty="0"/>
              <a:t>. </a:t>
            </a:r>
            <a:r>
              <a:rPr lang="ko-KR" altLang="en-US" dirty="0"/>
              <a:t>필요시 일반 사용자로 로그인하고</a:t>
            </a:r>
          </a:p>
          <a:p>
            <a:r>
              <a:rPr lang="ko-KR" altLang="en-US" dirty="0"/>
              <a:t>	접속불가 확인</a:t>
            </a:r>
          </a:p>
          <a:p>
            <a:endParaRPr lang="ko-KR" altLang="en-US" dirty="0"/>
          </a:p>
          <a:p>
            <a:r>
              <a:rPr lang="en-US" altLang="ko-KR" dirty="0"/>
              <a:t>6-1 </a:t>
            </a:r>
            <a:r>
              <a:rPr lang="ko-KR" altLang="en-US" dirty="0" err="1"/>
              <a:t>이메일전송</a:t>
            </a:r>
            <a:r>
              <a:rPr lang="en-US" altLang="ko-KR" dirty="0"/>
              <a:t>-</a:t>
            </a:r>
            <a:r>
              <a:rPr lang="ko-KR" altLang="en-US" dirty="0" err="1"/>
              <a:t>이메일선택</a:t>
            </a:r>
            <a:r>
              <a:rPr lang="en-US" altLang="ko-KR" dirty="0"/>
              <a:t>, </a:t>
            </a:r>
            <a:r>
              <a:rPr lang="ko-KR" altLang="en-US" dirty="0"/>
              <a:t>발송 </a:t>
            </a:r>
            <a:r>
              <a:rPr lang="ko-KR" altLang="en-US" dirty="0" err="1"/>
              <a:t>버튼눌러보기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6-2 </a:t>
            </a:r>
            <a:r>
              <a:rPr lang="ko-KR" altLang="en-US" dirty="0"/>
              <a:t>이북관리</a:t>
            </a:r>
            <a:r>
              <a:rPr lang="en-US" altLang="ko-KR" dirty="0"/>
              <a:t>-</a:t>
            </a:r>
            <a:r>
              <a:rPr lang="ko-KR" altLang="en-US" dirty="0"/>
              <a:t>제목과 텍스트내용 태그선택후 변환</a:t>
            </a:r>
            <a:r>
              <a:rPr lang="en-US" altLang="ko-KR" dirty="0"/>
              <a:t>, </a:t>
            </a:r>
            <a:r>
              <a:rPr lang="ko-KR" altLang="en-US" dirty="0"/>
              <a:t>파일선택은 </a:t>
            </a:r>
            <a:r>
              <a:rPr lang="ko-KR" altLang="en-US" dirty="0" err="1"/>
              <a:t>할수도있다고</a:t>
            </a:r>
            <a:r>
              <a:rPr lang="ko-KR" altLang="en-US" dirty="0"/>
              <a:t> </a:t>
            </a:r>
            <a:r>
              <a:rPr lang="ko-KR" altLang="en-US" dirty="0" err="1"/>
              <a:t>버튼눌러서</a:t>
            </a:r>
            <a:r>
              <a:rPr lang="ko-KR" altLang="en-US" dirty="0"/>
              <a:t> 화면만</a:t>
            </a:r>
          </a:p>
          <a:p>
            <a:endParaRPr lang="ko-KR" altLang="en-US" dirty="0"/>
          </a:p>
          <a:p>
            <a:r>
              <a:rPr lang="en-US" altLang="ko-KR" dirty="0"/>
              <a:t>6-3 </a:t>
            </a:r>
            <a:r>
              <a:rPr lang="ko-KR" altLang="en-US" dirty="0"/>
              <a:t>동영상관리</a:t>
            </a:r>
            <a:r>
              <a:rPr lang="en-US" altLang="ko-KR" dirty="0"/>
              <a:t>-</a:t>
            </a:r>
            <a:r>
              <a:rPr lang="ko-KR" altLang="en-US" dirty="0"/>
              <a:t>제목 태그 첨부파일 업로드하면 인코딩 후 밑의 목록에 </a:t>
            </a:r>
            <a:r>
              <a:rPr lang="ko-KR" altLang="en-US" dirty="0" err="1"/>
              <a:t>뜬다고함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6-4 </a:t>
            </a:r>
            <a:r>
              <a:rPr lang="ko-KR" altLang="en-US" dirty="0"/>
              <a:t>과목관리</a:t>
            </a:r>
            <a:r>
              <a:rPr lang="en-US" altLang="ko-KR" dirty="0"/>
              <a:t>-</a:t>
            </a:r>
            <a:r>
              <a:rPr lang="ko-KR" altLang="en-US" dirty="0"/>
              <a:t>버튼들 눌러보면서 처리방식 보여줌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로그아웃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25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ko-KR" altLang="en-US" dirty="0" err="1"/>
              <a:t>양승관입니다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아키텍처 리뷰에 대해서 발표하겠습니다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03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먼저 프로젝트의 아키텍처 성능에 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Sqs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 사용하여 도메인간 비동기 연동을 통해 처리 응답시간을 최소화 하였고 </a:t>
            </a:r>
            <a:r>
              <a:rPr lang="en-US" altLang="ko-KR" baseline="0" dirty="0"/>
              <a:t>, </a:t>
            </a:r>
          </a:p>
          <a:p>
            <a:r>
              <a:rPr lang="en-US" altLang="ko-KR" dirty="0" err="1"/>
              <a:t>Sns</a:t>
            </a:r>
            <a:r>
              <a:rPr lang="ko-KR" altLang="en-US" dirty="0"/>
              <a:t>를 통한 데이터 복제</a:t>
            </a:r>
            <a:r>
              <a:rPr lang="en-US" altLang="ko-KR" dirty="0"/>
              <a:t>/</a:t>
            </a:r>
            <a:r>
              <a:rPr lang="ko-KR" altLang="en-US" dirty="0"/>
              <a:t>전송으로 데이터 접근에 대한 부하를 분산 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Cloudfront</a:t>
            </a:r>
            <a:r>
              <a:rPr lang="ko-KR" altLang="en-US" dirty="0"/>
              <a:t>의 컨텐츠 </a:t>
            </a:r>
            <a:r>
              <a:rPr lang="ko-KR" altLang="en-US" dirty="0" err="1"/>
              <a:t>자역</a:t>
            </a:r>
            <a:r>
              <a:rPr lang="ko-KR" altLang="en-US" dirty="0"/>
              <a:t> 캐시를 통하여 배포 지연시간을 최소화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138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성능 테스트입니다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테스트 환경은 </a:t>
            </a:r>
            <a:r>
              <a:rPr lang="en-US" altLang="ko-KR" dirty="0"/>
              <a:t>AWS EC2 </a:t>
            </a:r>
            <a:r>
              <a:rPr lang="ko-KR" altLang="en-US" dirty="0"/>
              <a:t>로 구성되어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테스트 도구로는 </a:t>
            </a:r>
            <a:r>
              <a:rPr lang="en-US" altLang="ko-KR" dirty="0"/>
              <a:t>Locust</a:t>
            </a:r>
            <a:r>
              <a:rPr lang="ko-KR" altLang="en-US" dirty="0"/>
              <a:t>를 사용하여 진행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 테스트 항목으로는</a:t>
            </a:r>
            <a:endParaRPr lang="en-US" altLang="ko-KR" dirty="0"/>
          </a:p>
          <a:p>
            <a:r>
              <a:rPr lang="ko-KR" altLang="en-US" dirty="0"/>
              <a:t>웹 프레임 </a:t>
            </a:r>
            <a:r>
              <a:rPr lang="ko-KR" altLang="en-US" dirty="0" err="1"/>
              <a:t>검증를</a:t>
            </a:r>
            <a:r>
              <a:rPr lang="ko-KR" altLang="en-US" dirty="0"/>
              <a:t> 포함한 </a:t>
            </a:r>
            <a:r>
              <a:rPr lang="en-US" altLang="ko-KR" dirty="0"/>
              <a:t>6</a:t>
            </a:r>
            <a:r>
              <a:rPr lang="ko-KR" altLang="en-US" dirty="0"/>
              <a:t>가지 항목에 대해 테스트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실제 상황을 예상하여 테스트한 시나리오 테스트에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24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테스트는 도메인 접속을 </a:t>
            </a:r>
            <a:r>
              <a:rPr lang="en-US" altLang="ko-KR" dirty="0"/>
              <a:t>100%</a:t>
            </a:r>
            <a:r>
              <a:rPr lang="ko-KR" altLang="en-US" dirty="0"/>
              <a:t>라고 보았을 때 수강과목 요청 </a:t>
            </a:r>
            <a:r>
              <a:rPr lang="en-US" altLang="ko-KR" dirty="0" err="1"/>
              <a:t>api</a:t>
            </a:r>
            <a:r>
              <a:rPr lang="ko-KR" altLang="en-US" dirty="0"/>
              <a:t>가 그 </a:t>
            </a:r>
            <a:r>
              <a:rPr lang="en-US" altLang="ko-KR" dirty="0"/>
              <a:t>8</a:t>
            </a:r>
            <a:r>
              <a:rPr lang="ko-KR" altLang="en-US" dirty="0"/>
              <a:t>배</a:t>
            </a:r>
            <a:r>
              <a:rPr lang="en-US" altLang="ko-KR" dirty="0"/>
              <a:t>,  </a:t>
            </a:r>
            <a:r>
              <a:rPr lang="ko-KR" altLang="en-US" dirty="0"/>
              <a:t>수강 신청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배</a:t>
            </a:r>
            <a:r>
              <a:rPr lang="en-US" altLang="ko-KR" dirty="0"/>
              <a:t>, </a:t>
            </a:r>
            <a:r>
              <a:rPr lang="ko-KR" altLang="en-US" dirty="0"/>
              <a:t>추가 인증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1/4</a:t>
            </a:r>
            <a:r>
              <a:rPr lang="ko-KR" altLang="en-US" dirty="0"/>
              <a:t>배로 </a:t>
            </a:r>
            <a:r>
              <a:rPr lang="ko-KR" altLang="en-US" dirty="0" err="1"/>
              <a:t>요청될것으로</a:t>
            </a:r>
            <a:r>
              <a:rPr lang="ko-KR" altLang="en-US" dirty="0"/>
              <a:t> 예상하고 테스트를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13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항목들에 대해 </a:t>
            </a:r>
            <a:r>
              <a:rPr lang="en-US" altLang="ko-KR" dirty="0"/>
              <a:t>Locust</a:t>
            </a:r>
            <a:r>
              <a:rPr lang="ko-KR" altLang="en-US" dirty="0"/>
              <a:t>로 </a:t>
            </a:r>
            <a:r>
              <a:rPr lang="en-US" altLang="ko-KR" dirty="0"/>
              <a:t>5</a:t>
            </a:r>
            <a:r>
              <a:rPr lang="ko-KR" altLang="en-US" dirty="0"/>
              <a:t>분간 측정한 결과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예상한 각 대상의 </a:t>
            </a:r>
            <a:r>
              <a:rPr lang="ko-KR" altLang="en-US" dirty="0" err="1"/>
              <a:t>접속량에</a:t>
            </a:r>
            <a:r>
              <a:rPr lang="ko-KR" altLang="en-US" dirty="0"/>
              <a:t> 따른 필요 지연시간과 처리량이 저희의 프로젝트 성능에 충분히 부합함을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02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보안성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도메인 별로 </a:t>
            </a:r>
            <a:r>
              <a:rPr lang="en-US" altLang="ko-KR" dirty="0"/>
              <a:t>VPC</a:t>
            </a:r>
            <a:r>
              <a:rPr lang="ko-KR" altLang="en-US" dirty="0"/>
              <a:t>를 구성하여 격리된 네트워크 환경을 구성하였고</a:t>
            </a:r>
            <a:r>
              <a:rPr lang="en-US" altLang="ko-KR" dirty="0"/>
              <a:t>, NAT Gateway</a:t>
            </a:r>
            <a:r>
              <a:rPr lang="ko-KR" altLang="en-US" dirty="0"/>
              <a:t>에 </a:t>
            </a:r>
            <a:r>
              <a:rPr lang="en-US" altLang="ko-KR" dirty="0"/>
              <a:t>EIP</a:t>
            </a:r>
            <a:r>
              <a:rPr lang="ko-KR" altLang="en-US" dirty="0"/>
              <a:t>를 할당하여 퍼블릭 인터넷망과 통신합니다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RDS</a:t>
            </a:r>
            <a:r>
              <a:rPr lang="ko-KR" altLang="en-US" dirty="0"/>
              <a:t>와 같이 격리된 네트워크 환경이 필요한 인프라는 </a:t>
            </a:r>
            <a:r>
              <a:rPr lang="en-US" altLang="ko-KR" dirty="0"/>
              <a:t>Private subnet</a:t>
            </a:r>
            <a:r>
              <a:rPr lang="ko-KR" altLang="en-US" dirty="0"/>
              <a:t>으로 구성하였으며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RDS </a:t>
            </a:r>
            <a:r>
              <a:rPr lang="ko-KR" altLang="en-US" dirty="0"/>
              <a:t>에 </a:t>
            </a:r>
            <a:r>
              <a:rPr lang="en-US" altLang="ko-KR" dirty="0"/>
              <a:t>Security Group</a:t>
            </a:r>
            <a:r>
              <a:rPr lang="ko-KR" altLang="en-US" dirty="0"/>
              <a:t>와 </a:t>
            </a:r>
            <a:r>
              <a:rPr lang="en-US" altLang="ko-KR" dirty="0"/>
              <a:t>ACL</a:t>
            </a:r>
            <a:r>
              <a:rPr lang="ko-KR" altLang="en-US" dirty="0"/>
              <a:t>을 적용하여 특정 </a:t>
            </a:r>
            <a:r>
              <a:rPr lang="en-US" altLang="ko-KR" dirty="0"/>
              <a:t>Lambda</a:t>
            </a:r>
            <a:r>
              <a:rPr lang="ko-KR" altLang="en-US" dirty="0"/>
              <a:t>만 접근 할 수 있도록 제어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개발자 별로 관리 계정을 나누어 개발자의 권한을 침범하지 않도록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29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보안성 점검으로 웹 자동화 검사 도구 </a:t>
            </a:r>
            <a:r>
              <a:rPr lang="en-US" altLang="ko-KR" dirty="0"/>
              <a:t>2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 err="1"/>
              <a:t>인젝션을</a:t>
            </a:r>
            <a:r>
              <a:rPr lang="ko-KR" altLang="en-US" dirty="0"/>
              <a:t> 포함한 모의 해킹 </a:t>
            </a:r>
            <a:r>
              <a:rPr lang="en-US" altLang="ko-KR" dirty="0"/>
              <a:t>3</a:t>
            </a:r>
            <a:r>
              <a:rPr lang="ko-KR" altLang="en-US" dirty="0"/>
              <a:t>건을 점검 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점검 대상으로는 시스템의 </a:t>
            </a:r>
            <a:r>
              <a:rPr lang="en-US" altLang="ko-KR" dirty="0"/>
              <a:t>CDN, </a:t>
            </a:r>
            <a:r>
              <a:rPr lang="ko-KR" altLang="en-US" dirty="0"/>
              <a:t>각 도메인의 </a:t>
            </a:r>
            <a:r>
              <a:rPr lang="en-US" altLang="ko-KR" dirty="0"/>
              <a:t>API, </a:t>
            </a:r>
            <a:r>
              <a:rPr lang="ko-KR" altLang="en-US" dirty="0"/>
              <a:t>도메인의 로그인 기능을 대상으로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발표에서는 저희 조만의 특별한 점검 방법인 모의 해킹에 대해서 말씀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1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모의 해킹의 점검항목은 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OWASP Top 10</a:t>
            </a:r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참고하여 대상 프로젝트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학사정보시스템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 점검하는 취약점 유형을 등급별로 나누어 진행 하였습니다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b="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# 1</a:t>
            </a:r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가장높음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)~4</a:t>
            </a:r>
            <a:r>
              <a:rPr lang="ko-KR" altLang="en-US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가장낮음</a:t>
            </a:r>
            <a:r>
              <a:rPr lang="en-US" altLang="ko-KR" b="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</a:p>
          <a:p>
            <a:endParaRPr lang="en-US" altLang="ko-KR" b="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일반 클라이언트측 스크립트는 소스가 공개 되어 보안에 취약하지만</a:t>
            </a:r>
            <a:endParaRPr lang="en-US" altLang="ko-KR" b="0" dirty="0"/>
          </a:p>
          <a:p>
            <a:r>
              <a:rPr lang="en-US" altLang="ko-KR" b="0" dirty="0"/>
              <a:t>Vue.js </a:t>
            </a:r>
            <a:r>
              <a:rPr lang="ko-KR" altLang="en-US" b="0" dirty="0"/>
              <a:t>등의 서버측 스크립트는 소스가 </a:t>
            </a:r>
            <a:r>
              <a:rPr lang="ko-KR" altLang="en-US" b="0" dirty="0" err="1"/>
              <a:t>비공개되어</a:t>
            </a:r>
            <a:r>
              <a:rPr lang="ko-KR" altLang="en-US" b="0" dirty="0"/>
              <a:t> 보안이 향상된다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0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기존의 학사정보시스템을 더 효율적으로</a:t>
            </a:r>
            <a:r>
              <a:rPr lang="en-US" altLang="ko-KR" dirty="0"/>
              <a:t>,</a:t>
            </a:r>
            <a:r>
              <a:rPr lang="ko-KR" altLang="en-US" dirty="0"/>
              <a:t> 클라우드를 이용하여 설계 및 구현한 프로젝트입니다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83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>
                <a:solidFill>
                  <a:srgbClr val="F33E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 가드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잘못된 쿼리를 전달하여 접근하는 방식을 차단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06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69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자동화 공격 보안 조치 입니다 </a:t>
            </a:r>
            <a:r>
              <a:rPr lang="en-US" altLang="ko-KR" b="0" dirty="0"/>
              <a:t>. </a:t>
            </a:r>
          </a:p>
          <a:p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등록이 연속적으로 실행 되지않도록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횟수 초과 시 로그인을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제한하는 로직을 구현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하였습니다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위에 이미지에서 보시는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바와같이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회수 초과 시에 로그인이 제한이 됩니다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7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/>
              <a:t>관리자 주소 페이지를 </a:t>
            </a:r>
            <a:r>
              <a:rPr lang="en-US" altLang="ko-KR" b="0"/>
              <a:t>Adminp -&gt; schthor</a:t>
            </a:r>
            <a:r>
              <a:rPr lang="ko-KR" altLang="en-US" b="0"/>
              <a:t>로 바꿈</a:t>
            </a:r>
            <a:endParaRPr lang="en-US" altLang="ko-KR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90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주소를 직접 입력하여 접근하지 못하도록 </a:t>
            </a:r>
            <a:r>
              <a:rPr lang="ko-KR" altLang="ko-KR" sz="1200" dirty="0">
                <a:solidFill>
                  <a:srgbClr val="F33E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페이지에 대한 </a:t>
            </a:r>
            <a:endParaRPr lang="en-US" altLang="ko-KR" sz="1200" dirty="0">
              <a:solidFill>
                <a:srgbClr val="F33E2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ko-KR" sz="1200" dirty="0">
                <a:solidFill>
                  <a:srgbClr val="F33E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제한</a:t>
            </a:r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746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내구성입니다</a:t>
            </a:r>
            <a:r>
              <a:rPr lang="en-US" altLang="ko-KR" dirty="0"/>
              <a:t>.</a:t>
            </a:r>
            <a:r>
              <a:rPr lang="ko-KR" altLang="en-US" dirty="0"/>
              <a:t> 저희는 </a:t>
            </a:r>
            <a:r>
              <a:rPr lang="en-US" altLang="ko-KR" dirty="0"/>
              <a:t>Multi AZ</a:t>
            </a:r>
            <a:r>
              <a:rPr lang="ko-KR" altLang="en-US" dirty="0"/>
              <a:t>를 사용하여 자동 장애 조치를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두 가용 영역에 </a:t>
            </a:r>
            <a:r>
              <a:rPr lang="en-US" altLang="ko-KR" dirty="0"/>
              <a:t>NAT </a:t>
            </a:r>
            <a:r>
              <a:rPr lang="ko-KR" altLang="en-US" dirty="0"/>
              <a:t>게이트웨이를 만들어 </a:t>
            </a:r>
            <a:r>
              <a:rPr lang="ko-KR" altLang="en-US" dirty="0" err="1"/>
              <a:t>한가용영역</a:t>
            </a:r>
            <a:r>
              <a:rPr lang="ko-KR" altLang="en-US" dirty="0"/>
              <a:t> 장애 발생 하더라도 정상 가용영역에서 통신이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데이터는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ko-KR" altLang="en-US" dirty="0" err="1"/>
              <a:t>버져닝과</a:t>
            </a:r>
            <a:r>
              <a:rPr lang="ko-KR" altLang="en-US" dirty="0"/>
              <a:t> </a:t>
            </a:r>
            <a:r>
              <a:rPr lang="ko-KR" altLang="en-US" dirty="0" err="1"/>
              <a:t>다이나모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의 여러 가용영역에 걸친 데이터가 복제로 내구성을 보장됩니다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29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확장성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Lambda</a:t>
            </a:r>
            <a:r>
              <a:rPr lang="ko-KR" altLang="en-US" dirty="0"/>
              <a:t>의 메모리 할당량을 늘림에 따라 컴퓨팅 성능 확장이 가능하고</a:t>
            </a:r>
            <a:endParaRPr lang="en-US" altLang="ko-KR" dirty="0"/>
          </a:p>
          <a:p>
            <a:r>
              <a:rPr lang="en-US" altLang="ko-KR" dirty="0"/>
              <a:t>Aurora</a:t>
            </a:r>
            <a:r>
              <a:rPr lang="ko-KR" altLang="en-US" dirty="0"/>
              <a:t>의</a:t>
            </a:r>
            <a:r>
              <a:rPr lang="en-US" altLang="ko-KR" dirty="0"/>
              <a:t> Auto Scaling</a:t>
            </a:r>
            <a:r>
              <a:rPr lang="ko-KR" altLang="en-US" dirty="0"/>
              <a:t>으로 자동으로 컴퓨팅 용량이 확장</a:t>
            </a:r>
            <a:r>
              <a:rPr lang="en-US" altLang="ko-KR" dirty="0"/>
              <a:t>, </a:t>
            </a:r>
            <a:r>
              <a:rPr lang="ko-KR" altLang="en-US" dirty="0"/>
              <a:t>축소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Application Load Balancer</a:t>
            </a:r>
            <a:r>
              <a:rPr lang="ko-KR" altLang="en-US" dirty="0"/>
              <a:t>은 현재 사용하지 않지만 필요시에 여러 </a:t>
            </a:r>
            <a:r>
              <a:rPr lang="en-US" altLang="ko-KR" dirty="0"/>
              <a:t>Lambda </a:t>
            </a:r>
            <a:r>
              <a:rPr lang="ko-KR" altLang="en-US" dirty="0"/>
              <a:t>함수들로 분산 라우팅을 하여 성능확장을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5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 확장성입니다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확장하려는 서비스의 기능을 인프라 추가없이 람다로 개발을 하고 </a:t>
            </a:r>
            <a:r>
              <a:rPr lang="en-US" altLang="ko-KR" dirty="0" err="1"/>
              <a:t>api</a:t>
            </a:r>
            <a:r>
              <a:rPr lang="ko-KR" altLang="en-US" dirty="0"/>
              <a:t> </a:t>
            </a:r>
            <a:r>
              <a:rPr lang="en-US" altLang="ko-KR" dirty="0"/>
              <a:t>gateway</a:t>
            </a:r>
            <a:r>
              <a:rPr lang="ko-KR" altLang="en-US" dirty="0"/>
              <a:t>를 통해서 손쉽게 배포</a:t>
            </a:r>
            <a:r>
              <a:rPr lang="en-US" altLang="ko-KR" dirty="0"/>
              <a:t>, </a:t>
            </a:r>
            <a:r>
              <a:rPr lang="ko-KR" altLang="en-US" dirty="0"/>
              <a:t>유지관리가 가능합니다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96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추정 요금입니다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보시는 바와 같이 저렴한 비용을 확인 할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19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이렇게 클라우드로 개발한 저희의 프로젝트는</a:t>
            </a:r>
            <a:endParaRPr lang="en-US" altLang="ko-KR" b="0" dirty="0"/>
          </a:p>
          <a:p>
            <a:r>
              <a:rPr lang="ko-KR" altLang="en-US" b="0" dirty="0"/>
              <a:t>필요한 리소스만 필요한 만큼 사용하고 지불함으로써</a:t>
            </a:r>
            <a:endParaRPr lang="en-US" altLang="ko-KR" b="0" dirty="0"/>
          </a:p>
          <a:p>
            <a:r>
              <a:rPr lang="ko-KR" altLang="en-US" b="0" dirty="0"/>
              <a:t>기존 인프라 대비 </a:t>
            </a:r>
            <a:r>
              <a:rPr lang="en-US" altLang="ko-KR" b="0" dirty="0"/>
              <a:t>90% </a:t>
            </a:r>
            <a:r>
              <a:rPr lang="ko-KR" altLang="en-US" b="0" dirty="0"/>
              <a:t>이상의 비용 절감이 가능합니다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데이터 형식</a:t>
            </a:r>
            <a:r>
              <a:rPr lang="en-US" altLang="ko-KR" b="0" dirty="0"/>
              <a:t>, </a:t>
            </a:r>
            <a:r>
              <a:rPr lang="ko-KR" altLang="en-US" b="0" dirty="0"/>
              <a:t>사용빈도에 따라 </a:t>
            </a:r>
            <a:r>
              <a:rPr lang="en-US" altLang="ko-KR" b="0" dirty="0"/>
              <a:t>DB</a:t>
            </a:r>
            <a:r>
              <a:rPr lang="ko-KR" altLang="en-US" b="0" dirty="0"/>
              <a:t>의 다각화로 비용 최적화를 하고</a:t>
            </a:r>
            <a:r>
              <a:rPr lang="en-US" altLang="ko-KR" b="0" dirty="0"/>
              <a:t>,</a:t>
            </a:r>
          </a:p>
          <a:p>
            <a:r>
              <a:rPr lang="ko-KR" altLang="en-US" b="0" dirty="0"/>
              <a:t>인프라 관리 등 유지 비용의 최소화하며 서버의 미 사용으로 비용 절감을 하였습니다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5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학사정보시스템은 수강신청기간과 같이 </a:t>
            </a:r>
            <a:r>
              <a:rPr lang="ko-KR" altLang="en-US" dirty="0" err="1"/>
              <a:t>접속량에</a:t>
            </a:r>
            <a:r>
              <a:rPr lang="ko-KR" altLang="en-US" dirty="0"/>
              <a:t> 따라 시스템마비가 발생하고 데이터 액세스에 시간이 걸리며 비효율적인 유지비용이 발생합니다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46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저희의 모니터링 정책으로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 클라우드 </a:t>
            </a:r>
            <a:r>
              <a:rPr lang="ko-KR" altLang="en-US" b="0" dirty="0" err="1"/>
              <a:t>와치를</a:t>
            </a:r>
            <a:r>
              <a:rPr lang="ko-KR" altLang="en-US" b="0" dirty="0"/>
              <a:t> 통해 데이터를 수집 및 시각화 하였고</a:t>
            </a:r>
            <a:r>
              <a:rPr lang="en-US" altLang="ko-KR" b="0" dirty="0"/>
              <a:t>,</a:t>
            </a:r>
          </a:p>
          <a:p>
            <a:endParaRPr lang="en-US" altLang="ko-KR" b="0" dirty="0"/>
          </a:p>
          <a:p>
            <a:r>
              <a:rPr lang="en-US" altLang="ko-KR" b="0" dirty="0"/>
              <a:t>CloudTrail</a:t>
            </a:r>
            <a:r>
              <a:rPr lang="ko-KR" altLang="en-US" b="0" dirty="0"/>
              <a:t>을 통해 허용되지 않은 액세스에 대한 감시를 하였으며</a:t>
            </a:r>
            <a:r>
              <a:rPr lang="en-US" altLang="ko-KR" b="0" dirty="0"/>
              <a:t>,</a:t>
            </a:r>
          </a:p>
          <a:p>
            <a:endParaRPr lang="en-US" altLang="ko-KR" b="0" dirty="0"/>
          </a:p>
          <a:p>
            <a:r>
              <a:rPr lang="en-US" altLang="ko-KR" b="0" dirty="0"/>
              <a:t>SNS</a:t>
            </a:r>
            <a:r>
              <a:rPr lang="ko-KR" altLang="en-US" b="0" dirty="0"/>
              <a:t>를 통해 동영상 업로드 완료 및 전송오류 시 관리자에게 메일을 전송합니다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37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저희는 웹 배포를 </a:t>
            </a:r>
            <a:r>
              <a:rPr lang="en-US" altLang="ko-KR" b="0" dirty="0"/>
              <a:t>node.js </a:t>
            </a:r>
            <a:r>
              <a:rPr lang="ko-KR" altLang="en-US" b="0" dirty="0"/>
              <a:t>의 </a:t>
            </a:r>
            <a:r>
              <a:rPr lang="en-US" altLang="ko-KR" b="0" dirty="0"/>
              <a:t>CLI</a:t>
            </a:r>
            <a:r>
              <a:rPr lang="ko-KR" altLang="en-US" b="0" dirty="0"/>
              <a:t>를 통해</a:t>
            </a:r>
            <a:r>
              <a:rPr lang="en-US" altLang="ko-KR" b="0" dirty="0"/>
              <a:t> Build/Deploy </a:t>
            </a:r>
            <a:r>
              <a:rPr lang="ko-KR" altLang="en-US" b="0" dirty="0"/>
              <a:t>명령어로 배포하였습니다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689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API</a:t>
            </a:r>
            <a:r>
              <a:rPr lang="ko-KR" altLang="en-US" b="0" dirty="0"/>
              <a:t>의 배포는 </a:t>
            </a:r>
            <a:r>
              <a:rPr lang="en-US" altLang="ko-KR" b="0" dirty="0"/>
              <a:t>AWS CLI</a:t>
            </a:r>
            <a:r>
              <a:rPr lang="ko-KR" altLang="en-US" b="0" dirty="0"/>
              <a:t>를 통해 배포 스테이지를 생성하고 배포 합니다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2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2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건수로 파악  </a:t>
            </a:r>
            <a:endParaRPr lang="en-US" altLang="ko-KR" dirty="0"/>
          </a:p>
          <a:p>
            <a:r>
              <a:rPr lang="ko-KR" altLang="en-US" dirty="0" err="1"/>
              <a:t>펯</a:t>
            </a:r>
            <a:r>
              <a:rPr lang="en-US" altLang="ko-KR" dirty="0"/>
              <a:t> – (2)</a:t>
            </a:r>
            <a:r>
              <a:rPr lang="ko-KR" altLang="en-US" dirty="0"/>
              <a:t>최원식 </a:t>
            </a:r>
            <a:r>
              <a:rPr lang="en-US" altLang="ko-KR" dirty="0"/>
              <a:t>1 / </a:t>
            </a:r>
            <a:r>
              <a:rPr lang="ko-KR" altLang="en-US" dirty="0"/>
              <a:t>양승관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Subnet – </a:t>
            </a:r>
            <a:r>
              <a:rPr lang="ko-KR" altLang="en-US" dirty="0"/>
              <a:t>최원식</a:t>
            </a:r>
            <a:r>
              <a:rPr lang="en-US" altLang="ko-KR" dirty="0"/>
              <a:t> 5 / </a:t>
            </a:r>
            <a:r>
              <a:rPr lang="ko-KR" altLang="en-US" dirty="0"/>
              <a:t>양승관 </a:t>
            </a:r>
            <a:r>
              <a:rPr lang="en-US" altLang="ko-KR" dirty="0"/>
              <a:t>5</a:t>
            </a:r>
          </a:p>
          <a:p>
            <a:r>
              <a:rPr lang="en-US" altLang="ko-KR" dirty="0"/>
              <a:t>Routing table – </a:t>
            </a:r>
            <a:r>
              <a:rPr lang="ko-KR" altLang="en-US" dirty="0"/>
              <a:t>최원식 </a:t>
            </a:r>
            <a:r>
              <a:rPr lang="en-US" altLang="ko-KR" dirty="0"/>
              <a:t>3 / </a:t>
            </a:r>
            <a:r>
              <a:rPr lang="ko-KR" altLang="en-US" dirty="0"/>
              <a:t>양승관 </a:t>
            </a:r>
            <a:r>
              <a:rPr lang="en-US" altLang="ko-KR" dirty="0"/>
              <a:t>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</a:t>
            </a:r>
            <a:r>
              <a:rPr lang="ko-KR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/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양승관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</a:t>
            </a:r>
            <a:r>
              <a:rPr lang="ko-KR" altLang="ko-KR" sz="1200" b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/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양승관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ACL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/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양승관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S3 - 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/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이다원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</a:t>
            </a:r>
            <a:r>
              <a:rPr lang="ko-KR" alt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임소희 </a:t>
            </a:r>
            <a:r>
              <a:rPr lang="en-US" altLang="ko-KR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/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이다원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/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임소희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 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양승관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이다원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임소희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최원식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/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양승관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이다원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임소희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ko-KR" altLang="ko-KR" sz="1200" b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b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73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13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메시지 큐 데이터 모델링 </a:t>
            </a:r>
            <a:r>
              <a:rPr lang="en-US" altLang="ko-KR"/>
              <a:t>(</a:t>
            </a:r>
            <a:r>
              <a:rPr lang="ko-KR" altLang="en-US"/>
              <a:t>테이블 설정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3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기존 학사정보시스템을 클라우드로 옮긴 사례들입니다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전세계적으로 사례를 </a:t>
            </a:r>
            <a:r>
              <a:rPr lang="ko-KR" altLang="en-US" dirty="0" err="1"/>
              <a:t>찾아볼수있는데요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사례들로 </a:t>
            </a:r>
            <a:r>
              <a:rPr lang="ko-KR" altLang="en-US" dirty="0" err="1"/>
              <a:t>알수</a:t>
            </a:r>
            <a:r>
              <a:rPr lang="ko-KR" altLang="en-US" dirty="0"/>
              <a:t> </a:t>
            </a:r>
            <a:r>
              <a:rPr lang="ko-KR" altLang="en-US" dirty="0" err="1"/>
              <a:t>있는것은</a:t>
            </a:r>
            <a:r>
              <a:rPr lang="ko-KR" altLang="en-US" dirty="0"/>
              <a:t> 클라우드로의 이전이 비용과 성능을 다 </a:t>
            </a:r>
            <a:r>
              <a:rPr lang="ko-KR" altLang="en-US" dirty="0" err="1"/>
              <a:t>잡을수</a:t>
            </a:r>
            <a:r>
              <a:rPr lang="ko-KR" altLang="en-US" dirty="0"/>
              <a:t> 있었단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3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이렇게 클라우드를 이용한 저희 시스템은 탄력적인 운용과  확장이 용이하고</a:t>
            </a:r>
            <a:endParaRPr lang="en-US" altLang="ko-KR" b="0" dirty="0"/>
          </a:p>
          <a:p>
            <a:r>
              <a:rPr lang="en-US" altLang="ko-KR" b="0" dirty="0"/>
              <a:t>AWS</a:t>
            </a:r>
            <a:r>
              <a:rPr lang="ko-KR" altLang="en-US" b="0" dirty="0"/>
              <a:t>의 서비스를 사용함으로써 보안신뢰성을 가지며</a:t>
            </a:r>
            <a:endParaRPr lang="en-US" altLang="ko-KR" b="0" dirty="0"/>
          </a:p>
          <a:p>
            <a:r>
              <a:rPr lang="en-US" altLang="ko-KR" b="0" dirty="0" err="1"/>
              <a:t>polly</a:t>
            </a:r>
            <a:r>
              <a:rPr lang="ko-KR" altLang="en-US" b="0" dirty="0"/>
              <a:t>로 텍스트를 읽어주는 음성보조자료를 활용했습니다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이런 각종데이터들의 업로드 등 모든 관리가 웹을 통하여 가능하도록 구축하였고 </a:t>
            </a:r>
            <a:endParaRPr lang="en-US" altLang="ko-KR" b="0" dirty="0"/>
          </a:p>
          <a:p>
            <a:r>
              <a:rPr lang="ko-KR" altLang="en-US" b="0" dirty="0"/>
              <a:t>이런 데이터들을 유기적으로 </a:t>
            </a:r>
            <a:r>
              <a:rPr lang="ko-KR" altLang="en-US" b="0" dirty="0" err="1"/>
              <a:t>이용가능하게</a:t>
            </a:r>
            <a:r>
              <a:rPr lang="ko-KR" altLang="en-US" b="0" dirty="0"/>
              <a:t> 통합서비스를 구축하였습니다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1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제약사항 검토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가장 트래픽이 </a:t>
            </a:r>
            <a:r>
              <a:rPr lang="ko-KR" altLang="en-US" dirty="0" err="1"/>
              <a:t>몰릴것으로</a:t>
            </a:r>
            <a:r>
              <a:rPr lang="ko-KR" altLang="en-US" dirty="0"/>
              <a:t> 예상하는 수강신청시 예상인원수는 </a:t>
            </a:r>
            <a:r>
              <a:rPr lang="en-US" altLang="ko-KR" dirty="0"/>
              <a:t>1500</a:t>
            </a:r>
            <a:r>
              <a:rPr lang="ko-KR" altLang="en-US" dirty="0"/>
              <a:t>명이고</a:t>
            </a:r>
            <a:endParaRPr lang="en-US" altLang="ko-KR" dirty="0"/>
          </a:p>
          <a:p>
            <a:r>
              <a:rPr lang="ko-KR" altLang="en-US" dirty="0"/>
              <a:t>일반적인 일평균 접속횟수는 </a:t>
            </a:r>
            <a:r>
              <a:rPr lang="en-US" altLang="ko-KR" dirty="0"/>
              <a:t>2</a:t>
            </a:r>
            <a:r>
              <a:rPr lang="ko-KR" altLang="en-US" dirty="0"/>
              <a:t>천번으로 예상하고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AWS</a:t>
            </a:r>
            <a:r>
              <a:rPr lang="ko-KR" altLang="en-US" dirty="0"/>
              <a:t>에서 제공하는 각 서비스의 제한사항으로 </a:t>
            </a:r>
            <a:r>
              <a:rPr lang="ko-KR" altLang="en-US" dirty="0" err="1"/>
              <a:t>보았을때</a:t>
            </a:r>
            <a:r>
              <a:rPr lang="ko-KR" altLang="en-US" dirty="0"/>
              <a:t> 저희 프로젝트에 사용하기에 </a:t>
            </a:r>
            <a:r>
              <a:rPr lang="ko-KR" altLang="en-US" dirty="0" err="1"/>
              <a:t>충분한것으로</a:t>
            </a:r>
            <a:r>
              <a:rPr lang="ko-KR" altLang="en-US" dirty="0"/>
              <a:t> 파악되었습니다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5CE1B-0F45-418C-91BC-61B4E3D00F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7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0D030B-2053-47AB-AB16-63769524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853292-1F69-4F6E-A29C-254967CB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F956B5-D5C1-46E3-BFFE-A5E2914D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09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7.jpe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png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jpe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7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3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7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kgunivers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ess.kedi.re.k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4" descr="ê´ë ¨ ì´ë¯¸ì§">
            <a:extLst>
              <a:ext uri="{FF2B5EF4-FFF2-40B4-BE49-F238E27FC236}">
                <a16:creationId xmlns:a16="http://schemas.microsoft.com/office/drawing/2014/main" id="{8F414C04-FE06-456E-940B-1C8A0CC73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5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ê´ë ¨ ì´ë¯¸ì§">
            <a:extLst>
              <a:ext uri="{FF2B5EF4-FFF2-40B4-BE49-F238E27FC236}">
                <a16:creationId xmlns:a16="http://schemas.microsoft.com/office/drawing/2014/main" id="{6A3A9CCA-A4B4-445F-9DC7-5B84CAEC5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 b="9628"/>
          <a:stretch/>
        </p:blipFill>
        <p:spPr bwMode="auto">
          <a:xfrm>
            <a:off x="-72180" y="0"/>
            <a:ext cx="12264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8BA2AC-9A4F-4B03-A809-4B1BBCDE9EA1}"/>
              </a:ext>
            </a:extLst>
          </p:cNvPr>
          <p:cNvGrpSpPr/>
          <p:nvPr/>
        </p:nvGrpSpPr>
        <p:grpSpPr>
          <a:xfrm>
            <a:off x="4971011" y="0"/>
            <a:ext cx="7229471" cy="6858001"/>
            <a:chOff x="4971011" y="0"/>
            <a:chExt cx="7229471" cy="68580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106D75D-410A-4010-9295-8547E7712F63}"/>
                </a:ext>
              </a:extLst>
            </p:cNvPr>
            <p:cNvSpPr/>
            <p:nvPr/>
          </p:nvSpPr>
          <p:spPr>
            <a:xfrm flipH="1">
              <a:off x="4971011" y="1"/>
              <a:ext cx="4438962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AA50AA-36C5-4D64-89A9-2C5C2D9B11BE}"/>
                </a:ext>
              </a:extLst>
            </p:cNvPr>
            <p:cNvSpPr/>
            <p:nvPr/>
          </p:nvSpPr>
          <p:spPr>
            <a:xfrm>
              <a:off x="9410007" y="0"/>
              <a:ext cx="2790475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910715" y="2589742"/>
            <a:ext cx="6104211" cy="859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000"/>
              </a:spcBef>
            </a:pP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50800" dir="4800000" sx="101000" sy="101000" algn="tl" rotWithShape="0">
                    <a:prstClr val="black">
                      <a:alpha val="9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50800" dir="4800000" sx="101000" sy="101000" algn="tl" rotWithShape="0">
                    <a:prstClr val="black">
                      <a:alpha val="97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학사정보 시스템</a:t>
            </a:r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50800" dir="4800000" sx="101000" sy="101000" algn="tl" rotWithShape="0">
                  <a:prstClr val="black">
                    <a:alpha val="97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53CCEC-C7C8-4A2B-8A61-95802CB4E676}"/>
              </a:ext>
            </a:extLst>
          </p:cNvPr>
          <p:cNvSpPr/>
          <p:nvPr/>
        </p:nvSpPr>
        <p:spPr>
          <a:xfrm>
            <a:off x="8258311" y="3626264"/>
            <a:ext cx="3634329" cy="774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너나들이  </a:t>
            </a:r>
            <a:endParaRPr lang="en-US" altLang="ko-KR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spcBef>
                <a:spcPts val="1000"/>
              </a:spcBef>
            </a:pPr>
            <a:r>
              <a:rPr lang="en-US" altLang="ko-KR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최원식</a:t>
            </a:r>
            <a:r>
              <a:rPr lang="en-US" altLang="ko-KR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이다원   양승관   임소희 </a:t>
            </a:r>
            <a:endParaRPr lang="en-US" altLang="ko-KR" spc="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9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6CC07F9-ED57-4FD2-A224-1571F9168683}"/>
              </a:ext>
            </a:extLst>
          </p:cNvPr>
          <p:cNvCxnSpPr>
            <a:cxnSpLocks/>
          </p:cNvCxnSpPr>
          <p:nvPr/>
        </p:nvCxnSpPr>
        <p:spPr>
          <a:xfrm flipH="1">
            <a:off x="7751480" y="3839512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3EB0C89-65D6-4CC5-AE1A-2BB5212CCF1B}"/>
              </a:ext>
            </a:extLst>
          </p:cNvPr>
          <p:cNvCxnSpPr>
            <a:cxnSpLocks/>
          </p:cNvCxnSpPr>
          <p:nvPr/>
        </p:nvCxnSpPr>
        <p:spPr>
          <a:xfrm flipH="1">
            <a:off x="7698037" y="5336109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BB268-F4EB-4A59-BF9F-9A58997FDBA7}"/>
              </a:ext>
            </a:extLst>
          </p:cNvPr>
          <p:cNvSpPr txBox="1"/>
          <p:nvPr/>
        </p:nvSpPr>
        <p:spPr>
          <a:xfrm>
            <a:off x="2513101" y="30606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Process Diagram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79C7F-E272-4A5E-8EF7-B2E2E3360EB4}"/>
              </a:ext>
            </a:extLst>
          </p:cNvPr>
          <p:cNvSpPr txBox="1"/>
          <p:nvPr/>
        </p:nvSpPr>
        <p:spPr>
          <a:xfrm>
            <a:off x="2264612" y="224764"/>
            <a:ext cx="2989968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E35DC9-2020-49F9-BFD3-12D4B7FBBDD3}"/>
              </a:ext>
            </a:extLst>
          </p:cNvPr>
          <p:cNvCxnSpPr>
            <a:cxnSpLocks/>
          </p:cNvCxnSpPr>
          <p:nvPr/>
        </p:nvCxnSpPr>
        <p:spPr>
          <a:xfrm>
            <a:off x="7437263" y="1871186"/>
            <a:ext cx="0" cy="32314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1B3EF5E1-79B6-4D97-8465-3F363DC7DE0B}"/>
              </a:ext>
            </a:extLst>
          </p:cNvPr>
          <p:cNvSpPr/>
          <p:nvPr/>
        </p:nvSpPr>
        <p:spPr>
          <a:xfrm>
            <a:off x="2928546" y="1430920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ysClr val="windowText" lastClr="000000"/>
                </a:solidFill>
              </a:rPr>
              <a:t>사용자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925F639A-4BE9-42EF-8644-51728408D5AC}"/>
              </a:ext>
            </a:extLst>
          </p:cNvPr>
          <p:cNvSpPr/>
          <p:nvPr/>
        </p:nvSpPr>
        <p:spPr>
          <a:xfrm>
            <a:off x="2928545" y="2154814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Main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 도메인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D434103-AED8-42D8-B8FB-E7F4DACD9A1A}"/>
              </a:ext>
            </a:extLst>
          </p:cNvPr>
          <p:cNvSpPr/>
          <p:nvPr/>
        </p:nvSpPr>
        <p:spPr>
          <a:xfrm>
            <a:off x="2928545" y="2878708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Manage 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도메인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9CF07F72-0F98-453F-9E38-66684292257F}"/>
              </a:ext>
            </a:extLst>
          </p:cNvPr>
          <p:cNvSpPr/>
          <p:nvPr/>
        </p:nvSpPr>
        <p:spPr>
          <a:xfrm>
            <a:off x="2928545" y="3602602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err="1">
                <a:solidFill>
                  <a:sysClr val="windowText" lastClr="000000"/>
                </a:solidFill>
              </a:rPr>
              <a:t>Enrol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 도메인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4C982933-F2B3-4C24-8D01-73D339849D27}"/>
              </a:ext>
            </a:extLst>
          </p:cNvPr>
          <p:cNvSpPr/>
          <p:nvPr/>
        </p:nvSpPr>
        <p:spPr>
          <a:xfrm>
            <a:off x="2928545" y="4354548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Voice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 도메인</a:t>
            </a:r>
            <a:endParaRPr lang="en-US" altLang="ko-K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BC36596-A7D9-4D52-8852-C5DB0A600E53}"/>
              </a:ext>
            </a:extLst>
          </p:cNvPr>
          <p:cNvSpPr/>
          <p:nvPr/>
        </p:nvSpPr>
        <p:spPr>
          <a:xfrm>
            <a:off x="2928545" y="5858441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ysClr val="windowText" lastClr="000000"/>
                </a:solidFill>
              </a:rPr>
              <a:t>관리자</a:t>
            </a:r>
            <a:endParaRPr lang="en-US" altLang="ko-K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D4569697-79FF-4C9D-92DF-FE81999ADE7B}"/>
              </a:ext>
            </a:extLst>
          </p:cNvPr>
          <p:cNvSpPr/>
          <p:nvPr/>
        </p:nvSpPr>
        <p:spPr>
          <a:xfrm>
            <a:off x="2928545" y="5106494"/>
            <a:ext cx="1240154" cy="44026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ysClr val="windowText" lastClr="000000"/>
                </a:solidFill>
              </a:rPr>
              <a:t>Video</a:t>
            </a:r>
            <a:r>
              <a:rPr lang="ko-KR" altLang="en-US" sz="1050" b="1" dirty="0">
                <a:solidFill>
                  <a:sysClr val="windowText" lastClr="000000"/>
                </a:solidFill>
              </a:rPr>
              <a:t> 도메인</a:t>
            </a:r>
            <a:endParaRPr lang="en-US" altLang="ko-K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D4880E-9A5E-45B3-A1BB-5A1D53E10735}"/>
              </a:ext>
            </a:extLst>
          </p:cNvPr>
          <p:cNvSpPr/>
          <p:nvPr/>
        </p:nvSpPr>
        <p:spPr>
          <a:xfrm>
            <a:off x="4240770" y="1485954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로그인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회원가입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E792677-ADEF-4EE1-8D6C-FF187063D0EC}"/>
              </a:ext>
            </a:extLst>
          </p:cNvPr>
          <p:cNvSpPr/>
          <p:nvPr/>
        </p:nvSpPr>
        <p:spPr>
          <a:xfrm>
            <a:off x="4240769" y="2209848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인증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토큰전송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3195D1D-8E0A-42F1-B7E0-7C860421BCEC}"/>
              </a:ext>
            </a:extLst>
          </p:cNvPr>
          <p:cNvSpPr/>
          <p:nvPr/>
        </p:nvSpPr>
        <p:spPr>
          <a:xfrm>
            <a:off x="4240769" y="4409583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웹 음성 안내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9DB194D-201F-4D5E-8576-ACF573819047}"/>
              </a:ext>
            </a:extLst>
          </p:cNvPr>
          <p:cNvSpPr/>
          <p:nvPr/>
        </p:nvSpPr>
        <p:spPr>
          <a:xfrm>
            <a:off x="6612533" y="1488045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서비스이동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A3CBA2-4655-43F6-BDC7-624C8F8A61FB}"/>
              </a:ext>
            </a:extLst>
          </p:cNvPr>
          <p:cNvSpPr/>
          <p:nvPr/>
        </p:nvSpPr>
        <p:spPr>
          <a:xfrm>
            <a:off x="6612533" y="5161529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인터넷 강의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53B6CD0-042B-4FC8-A3D6-AFF7D92FA2D8}"/>
              </a:ext>
            </a:extLst>
          </p:cNvPr>
          <p:cNvSpPr/>
          <p:nvPr/>
        </p:nvSpPr>
        <p:spPr>
          <a:xfrm>
            <a:off x="6612533" y="3657636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수강신청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B29A4BC-177D-4CE4-AC0F-361869559664}"/>
              </a:ext>
            </a:extLst>
          </p:cNvPr>
          <p:cNvCxnSpPr>
            <a:cxnSpLocks/>
          </p:cNvCxnSpPr>
          <p:nvPr/>
        </p:nvCxnSpPr>
        <p:spPr>
          <a:xfrm>
            <a:off x="4769314" y="1871186"/>
            <a:ext cx="0" cy="283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8A13D0-55AE-4C0C-B721-58DBA3860322}"/>
              </a:ext>
            </a:extLst>
          </p:cNvPr>
          <p:cNvCxnSpPr>
            <a:cxnSpLocks/>
          </p:cNvCxnSpPr>
          <p:nvPr/>
        </p:nvCxnSpPr>
        <p:spPr>
          <a:xfrm>
            <a:off x="6921853" y="1875086"/>
            <a:ext cx="0" cy="17275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10371A-232A-43F9-9D79-FC596AAF6A00}"/>
              </a:ext>
            </a:extLst>
          </p:cNvPr>
          <p:cNvCxnSpPr>
            <a:cxnSpLocks/>
          </p:cNvCxnSpPr>
          <p:nvPr/>
        </p:nvCxnSpPr>
        <p:spPr>
          <a:xfrm>
            <a:off x="6470957" y="2309286"/>
            <a:ext cx="966305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DE7E73-4F92-4BE6-B880-9F22A4679130}"/>
              </a:ext>
            </a:extLst>
          </p:cNvPr>
          <p:cNvCxnSpPr>
            <a:cxnSpLocks/>
          </p:cNvCxnSpPr>
          <p:nvPr/>
        </p:nvCxnSpPr>
        <p:spPr>
          <a:xfrm>
            <a:off x="6470956" y="2433313"/>
            <a:ext cx="450897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1E6A73-64C4-4818-8C8E-BE7B8D3C50B6}"/>
              </a:ext>
            </a:extLst>
          </p:cNvPr>
          <p:cNvCxnSpPr>
            <a:cxnSpLocks/>
          </p:cNvCxnSpPr>
          <p:nvPr/>
        </p:nvCxnSpPr>
        <p:spPr>
          <a:xfrm>
            <a:off x="5294389" y="1651053"/>
            <a:ext cx="129704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5F86FE-FD02-42EB-93CC-01DD48B709FF}"/>
              </a:ext>
            </a:extLst>
          </p:cNvPr>
          <p:cNvSpPr/>
          <p:nvPr/>
        </p:nvSpPr>
        <p:spPr>
          <a:xfrm>
            <a:off x="7978160" y="3657636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회원수강테이블에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시간표 저장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4F3DDE9-05E8-4094-8424-7CDCE52ADE84}"/>
              </a:ext>
            </a:extLst>
          </p:cNvPr>
          <p:cNvSpPr/>
          <p:nvPr/>
        </p:nvSpPr>
        <p:spPr>
          <a:xfrm>
            <a:off x="7975870" y="4409583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강의보조자료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음성지원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672932-1B89-4AC1-9A8E-8B2FF8D60F78}"/>
              </a:ext>
            </a:extLst>
          </p:cNvPr>
          <p:cNvCxnSpPr>
            <a:cxnSpLocks/>
          </p:cNvCxnSpPr>
          <p:nvPr/>
        </p:nvCxnSpPr>
        <p:spPr>
          <a:xfrm flipV="1">
            <a:off x="7657056" y="4819749"/>
            <a:ext cx="625405" cy="338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D893CB5-B392-4F9C-BDC8-99A351296311}"/>
              </a:ext>
            </a:extLst>
          </p:cNvPr>
          <p:cNvSpPr/>
          <p:nvPr/>
        </p:nvSpPr>
        <p:spPr>
          <a:xfrm>
            <a:off x="7978160" y="5161529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강의 동영상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재생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스트리밍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9FA437-9373-4CE0-BDD8-D3D562CD3BB0}"/>
              </a:ext>
            </a:extLst>
          </p:cNvPr>
          <p:cNvSpPr/>
          <p:nvPr/>
        </p:nvSpPr>
        <p:spPr>
          <a:xfrm>
            <a:off x="9244424" y="1488045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로그아웃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6272922-652E-4FD0-9B6C-1431803AD021}"/>
              </a:ext>
            </a:extLst>
          </p:cNvPr>
          <p:cNvCxnSpPr>
            <a:cxnSpLocks/>
          </p:cNvCxnSpPr>
          <p:nvPr/>
        </p:nvCxnSpPr>
        <p:spPr>
          <a:xfrm>
            <a:off x="7773082" y="1651053"/>
            <a:ext cx="1457467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C256126-5B8D-45E0-8A4A-4D6071855324}"/>
              </a:ext>
            </a:extLst>
          </p:cNvPr>
          <p:cNvSpPr/>
          <p:nvPr/>
        </p:nvSpPr>
        <p:spPr>
          <a:xfrm>
            <a:off x="9244423" y="2209848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인증정보폐기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C985F3-03A2-408B-A74C-DED0A062E9A0}"/>
              </a:ext>
            </a:extLst>
          </p:cNvPr>
          <p:cNvCxnSpPr>
            <a:cxnSpLocks/>
          </p:cNvCxnSpPr>
          <p:nvPr/>
        </p:nvCxnSpPr>
        <p:spPr>
          <a:xfrm>
            <a:off x="9824696" y="1871186"/>
            <a:ext cx="0" cy="283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E2CB03-E126-4670-8035-2093D07FB51D}"/>
              </a:ext>
            </a:extLst>
          </p:cNvPr>
          <p:cNvGrpSpPr/>
          <p:nvPr/>
        </p:nvGrpSpPr>
        <p:grpSpPr>
          <a:xfrm>
            <a:off x="9288514" y="3760865"/>
            <a:ext cx="165852" cy="157294"/>
            <a:chOff x="3830400" y="3363375"/>
            <a:chExt cx="209725" cy="20972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B58FE2B-027D-4C01-BB3D-50D1579515F5}"/>
                </a:ext>
              </a:extLst>
            </p:cNvPr>
            <p:cNvSpPr/>
            <p:nvPr/>
          </p:nvSpPr>
          <p:spPr>
            <a:xfrm>
              <a:off x="3830400" y="3363375"/>
              <a:ext cx="209725" cy="209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F3BA5ED-7612-403D-AA9E-686074D37FE0}"/>
                </a:ext>
              </a:extLst>
            </p:cNvPr>
            <p:cNvSpPr/>
            <p:nvPr/>
          </p:nvSpPr>
          <p:spPr>
            <a:xfrm>
              <a:off x="3891760" y="3429000"/>
              <a:ext cx="84622" cy="846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B8E96E-8BFA-4FEE-BDB6-0495D9286B14}"/>
              </a:ext>
            </a:extLst>
          </p:cNvPr>
          <p:cNvGrpSpPr/>
          <p:nvPr/>
        </p:nvGrpSpPr>
        <p:grpSpPr>
          <a:xfrm>
            <a:off x="9288514" y="5257462"/>
            <a:ext cx="165852" cy="157294"/>
            <a:chOff x="3830400" y="3363375"/>
            <a:chExt cx="209725" cy="20972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FB5D1E5-1179-4192-8974-BAF1677859F1}"/>
                </a:ext>
              </a:extLst>
            </p:cNvPr>
            <p:cNvSpPr/>
            <p:nvPr/>
          </p:nvSpPr>
          <p:spPr>
            <a:xfrm>
              <a:off x="3830400" y="3363375"/>
              <a:ext cx="209725" cy="209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645099-6B23-4342-B7E2-B587ED075753}"/>
                </a:ext>
              </a:extLst>
            </p:cNvPr>
            <p:cNvSpPr/>
            <p:nvPr/>
          </p:nvSpPr>
          <p:spPr>
            <a:xfrm>
              <a:off x="3891760" y="3429000"/>
              <a:ext cx="84622" cy="846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23EE322-D91C-4A29-934C-62C813B7FA49}"/>
              </a:ext>
            </a:extLst>
          </p:cNvPr>
          <p:cNvCxnSpPr>
            <a:cxnSpLocks/>
          </p:cNvCxnSpPr>
          <p:nvPr/>
        </p:nvCxnSpPr>
        <p:spPr>
          <a:xfrm flipH="1">
            <a:off x="9053370" y="3839512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2BA318-BAB1-41CC-A3CF-49EF7213F9A4}"/>
              </a:ext>
            </a:extLst>
          </p:cNvPr>
          <p:cNvCxnSpPr>
            <a:cxnSpLocks/>
          </p:cNvCxnSpPr>
          <p:nvPr/>
        </p:nvCxnSpPr>
        <p:spPr>
          <a:xfrm flipH="1">
            <a:off x="9044134" y="5336109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66A0158-7278-4B85-BC3C-6481A97B9DAD}"/>
              </a:ext>
            </a:extLst>
          </p:cNvPr>
          <p:cNvCxnSpPr>
            <a:cxnSpLocks/>
          </p:cNvCxnSpPr>
          <p:nvPr/>
        </p:nvCxnSpPr>
        <p:spPr>
          <a:xfrm flipH="1">
            <a:off x="9044134" y="4566882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681F6E-C5A6-4572-BB0C-74EF69D12198}"/>
              </a:ext>
            </a:extLst>
          </p:cNvPr>
          <p:cNvGrpSpPr/>
          <p:nvPr/>
        </p:nvGrpSpPr>
        <p:grpSpPr>
          <a:xfrm>
            <a:off x="9288514" y="4488235"/>
            <a:ext cx="165852" cy="157294"/>
            <a:chOff x="3830400" y="3363375"/>
            <a:chExt cx="209725" cy="20972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1835B89-CC62-4E0A-A539-DEEA4D428DB8}"/>
                </a:ext>
              </a:extLst>
            </p:cNvPr>
            <p:cNvSpPr/>
            <p:nvPr/>
          </p:nvSpPr>
          <p:spPr>
            <a:xfrm>
              <a:off x="3830400" y="3363375"/>
              <a:ext cx="209725" cy="209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BFB3648-4C75-481A-94F1-31454FE7C5D1}"/>
                </a:ext>
              </a:extLst>
            </p:cNvPr>
            <p:cNvSpPr/>
            <p:nvPr/>
          </p:nvSpPr>
          <p:spPr>
            <a:xfrm>
              <a:off x="3891760" y="3429000"/>
              <a:ext cx="84622" cy="846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5E1448B-E027-48B4-B84D-D5A5B7F5D29B}"/>
              </a:ext>
            </a:extLst>
          </p:cNvPr>
          <p:cNvSpPr/>
          <p:nvPr/>
        </p:nvSpPr>
        <p:spPr>
          <a:xfrm>
            <a:off x="9244420" y="5913475"/>
            <a:ext cx="1160549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ysClr val="windowText" lastClr="000000"/>
                </a:solidFill>
              </a:rPr>
              <a:t>관리자페이지접속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1862735-40D7-4790-9A70-1AA0D11E6DF1}"/>
              </a:ext>
            </a:extLst>
          </p:cNvPr>
          <p:cNvSpPr/>
          <p:nvPr/>
        </p:nvSpPr>
        <p:spPr>
          <a:xfrm>
            <a:off x="10896429" y="2219214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회원목록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확인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관리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8CAD067-98EB-47D6-B70F-278083B8988A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9824695" y="3312251"/>
            <a:ext cx="0" cy="260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5702248-2612-4E36-BB12-C1211856D7C1}"/>
              </a:ext>
            </a:extLst>
          </p:cNvPr>
          <p:cNvCxnSpPr>
            <a:cxnSpLocks/>
          </p:cNvCxnSpPr>
          <p:nvPr/>
        </p:nvCxnSpPr>
        <p:spPr>
          <a:xfrm>
            <a:off x="10096373" y="3763963"/>
            <a:ext cx="7654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192F979-AF6B-4A17-9B57-385A2869345C}"/>
              </a:ext>
            </a:extLst>
          </p:cNvPr>
          <p:cNvCxnSpPr>
            <a:cxnSpLocks/>
          </p:cNvCxnSpPr>
          <p:nvPr/>
        </p:nvCxnSpPr>
        <p:spPr>
          <a:xfrm>
            <a:off x="2161534" y="2004677"/>
            <a:ext cx="1003046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792AFAA-DD66-41E4-86C6-EF8E4414CDE3}"/>
              </a:ext>
            </a:extLst>
          </p:cNvPr>
          <p:cNvCxnSpPr>
            <a:cxnSpLocks/>
          </p:cNvCxnSpPr>
          <p:nvPr/>
        </p:nvCxnSpPr>
        <p:spPr>
          <a:xfrm>
            <a:off x="2085334" y="5709902"/>
            <a:ext cx="1006294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6B64C93-2C99-4AD2-8AB5-484BD7C0A265}"/>
              </a:ext>
            </a:extLst>
          </p:cNvPr>
          <p:cNvSpPr/>
          <p:nvPr/>
        </p:nvSpPr>
        <p:spPr>
          <a:xfrm>
            <a:off x="2149743" y="2209848"/>
            <a:ext cx="653823" cy="33369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학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스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템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E039D1-FC56-48B6-BBCA-A29518F307E6}"/>
              </a:ext>
            </a:extLst>
          </p:cNvPr>
          <p:cNvCxnSpPr>
            <a:cxnSpLocks/>
          </p:cNvCxnSpPr>
          <p:nvPr/>
        </p:nvCxnSpPr>
        <p:spPr>
          <a:xfrm>
            <a:off x="11410369" y="2569513"/>
            <a:ext cx="0" cy="338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2BF6E6-7E19-4AB7-B9E3-B77AA4FD000D}"/>
              </a:ext>
            </a:extLst>
          </p:cNvPr>
          <p:cNvSpPr/>
          <p:nvPr/>
        </p:nvSpPr>
        <p:spPr>
          <a:xfrm>
            <a:off x="10896429" y="2933742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단체 메일 전송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869B924-D187-4BA1-9506-70DD557AFC2A}"/>
              </a:ext>
            </a:extLst>
          </p:cNvPr>
          <p:cNvSpPr/>
          <p:nvPr/>
        </p:nvSpPr>
        <p:spPr>
          <a:xfrm>
            <a:off x="5541009" y="2209848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인증정보저장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DDFB55B-181F-49C4-B0C9-87B13B6BC974}"/>
              </a:ext>
            </a:extLst>
          </p:cNvPr>
          <p:cNvCxnSpPr>
            <a:cxnSpLocks/>
          </p:cNvCxnSpPr>
          <p:nvPr/>
        </p:nvCxnSpPr>
        <p:spPr>
          <a:xfrm flipH="1">
            <a:off x="5285954" y="4566882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E23692E-6C60-406D-BDB6-1E1ADCD700AF}"/>
              </a:ext>
            </a:extLst>
          </p:cNvPr>
          <p:cNvGrpSpPr/>
          <p:nvPr/>
        </p:nvGrpSpPr>
        <p:grpSpPr>
          <a:xfrm>
            <a:off x="5566968" y="4488235"/>
            <a:ext cx="165852" cy="157294"/>
            <a:chOff x="3830400" y="3363375"/>
            <a:chExt cx="209725" cy="20972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3C277AC-50CE-4DEA-84AE-2EED34370DDE}"/>
                </a:ext>
              </a:extLst>
            </p:cNvPr>
            <p:cNvSpPr/>
            <p:nvPr/>
          </p:nvSpPr>
          <p:spPr>
            <a:xfrm>
              <a:off x="3830400" y="3363375"/>
              <a:ext cx="209725" cy="209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97D3120-768C-4CAB-B9FE-F5BE626CFB6D}"/>
                </a:ext>
              </a:extLst>
            </p:cNvPr>
            <p:cNvSpPr/>
            <p:nvPr/>
          </p:nvSpPr>
          <p:spPr>
            <a:xfrm>
              <a:off x="3891760" y="3429000"/>
              <a:ext cx="84622" cy="846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D2FFA69-837A-49E8-AD77-78618752EF8D}"/>
              </a:ext>
            </a:extLst>
          </p:cNvPr>
          <p:cNvSpPr/>
          <p:nvPr/>
        </p:nvSpPr>
        <p:spPr>
          <a:xfrm>
            <a:off x="10905264" y="5130115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동영상 업로드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1F2E808-497E-4471-9CCC-30D1E620FE6D}"/>
              </a:ext>
            </a:extLst>
          </p:cNvPr>
          <p:cNvGrpSpPr/>
          <p:nvPr/>
        </p:nvGrpSpPr>
        <p:grpSpPr>
          <a:xfrm>
            <a:off x="10558572" y="2309286"/>
            <a:ext cx="165852" cy="157294"/>
            <a:chOff x="3830400" y="3363375"/>
            <a:chExt cx="209725" cy="2097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2B18E3A-F6B2-4E87-A474-6369383994E5}"/>
                </a:ext>
              </a:extLst>
            </p:cNvPr>
            <p:cNvSpPr/>
            <p:nvPr/>
          </p:nvSpPr>
          <p:spPr>
            <a:xfrm>
              <a:off x="3830400" y="3363375"/>
              <a:ext cx="209725" cy="209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1B24E44-67FE-4752-B994-8F9C3506802D}"/>
                </a:ext>
              </a:extLst>
            </p:cNvPr>
            <p:cNvSpPr/>
            <p:nvPr/>
          </p:nvSpPr>
          <p:spPr>
            <a:xfrm>
              <a:off x="3891760" y="3429000"/>
              <a:ext cx="84622" cy="846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D72AA95-088A-423A-9312-0DD274C37051}"/>
              </a:ext>
            </a:extLst>
          </p:cNvPr>
          <p:cNvCxnSpPr>
            <a:cxnSpLocks/>
          </p:cNvCxnSpPr>
          <p:nvPr/>
        </p:nvCxnSpPr>
        <p:spPr>
          <a:xfrm flipH="1">
            <a:off x="10314192" y="2387933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809176A-EDA3-4285-AB3A-78F2B65803A1}"/>
              </a:ext>
            </a:extLst>
          </p:cNvPr>
          <p:cNvSpPr/>
          <p:nvPr/>
        </p:nvSpPr>
        <p:spPr>
          <a:xfrm>
            <a:off x="10905264" y="4378168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음성자료 변환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6F0D9BC-49A8-4DD6-B9D7-545C45F85830}"/>
              </a:ext>
            </a:extLst>
          </p:cNvPr>
          <p:cNvSpPr/>
          <p:nvPr/>
        </p:nvSpPr>
        <p:spPr>
          <a:xfrm>
            <a:off x="10905264" y="3614054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과목정보 관리</a:t>
            </a:r>
            <a:endParaRPr lang="en-US" altLang="ko-KR" sz="9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과목태그 관리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A4E065F-366C-4D50-91A9-7F1E44E8ED30}"/>
              </a:ext>
            </a:extLst>
          </p:cNvPr>
          <p:cNvCxnSpPr>
            <a:cxnSpLocks/>
          </p:cNvCxnSpPr>
          <p:nvPr/>
        </p:nvCxnSpPr>
        <p:spPr>
          <a:xfrm>
            <a:off x="10105912" y="4543266"/>
            <a:ext cx="7502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592D4E1-12C1-442A-937C-1BCA97D57C96}"/>
              </a:ext>
            </a:extLst>
          </p:cNvPr>
          <p:cNvCxnSpPr>
            <a:cxnSpLocks/>
          </p:cNvCxnSpPr>
          <p:nvPr/>
        </p:nvCxnSpPr>
        <p:spPr>
          <a:xfrm>
            <a:off x="10096373" y="5289742"/>
            <a:ext cx="7998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6151944-33AF-4936-BD14-7140421BC3FF}"/>
              </a:ext>
            </a:extLst>
          </p:cNvPr>
          <p:cNvCxnSpPr>
            <a:cxnSpLocks/>
          </p:cNvCxnSpPr>
          <p:nvPr/>
        </p:nvCxnSpPr>
        <p:spPr>
          <a:xfrm flipV="1">
            <a:off x="10314192" y="2604757"/>
            <a:ext cx="591072" cy="3296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AAADEAC-6049-4CC9-9184-AA9F63448A95}"/>
              </a:ext>
            </a:extLst>
          </p:cNvPr>
          <p:cNvCxnSpPr>
            <a:cxnSpLocks/>
          </p:cNvCxnSpPr>
          <p:nvPr/>
        </p:nvCxnSpPr>
        <p:spPr>
          <a:xfrm flipV="1">
            <a:off x="10097310" y="3225803"/>
            <a:ext cx="0" cy="20808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C6FA32A-7066-4B79-B2B8-E93022B26FE9}"/>
              </a:ext>
            </a:extLst>
          </p:cNvPr>
          <p:cNvSpPr/>
          <p:nvPr/>
        </p:nvSpPr>
        <p:spPr>
          <a:xfrm>
            <a:off x="9244421" y="2933742"/>
            <a:ext cx="1035517" cy="330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관리자페이지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55AF53C-628B-4413-83C4-F08F73A6F2DF}"/>
              </a:ext>
            </a:extLst>
          </p:cNvPr>
          <p:cNvCxnSpPr>
            <a:cxnSpLocks/>
          </p:cNvCxnSpPr>
          <p:nvPr/>
        </p:nvCxnSpPr>
        <p:spPr>
          <a:xfrm flipH="1">
            <a:off x="5285954" y="2387933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0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342">
            <a:extLst>
              <a:ext uri="{FF2B5EF4-FFF2-40B4-BE49-F238E27FC236}">
                <a16:creationId xmlns:a16="http://schemas.microsoft.com/office/drawing/2014/main" id="{6600D5D9-9C8B-48F9-A247-16699D5276AC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291D209-DD4A-4E7C-BCCC-B7CC6C5278BD}"/>
              </a:ext>
            </a:extLst>
          </p:cNvPr>
          <p:cNvGrpSpPr/>
          <p:nvPr/>
        </p:nvGrpSpPr>
        <p:grpSpPr>
          <a:xfrm>
            <a:off x="7550280" y="5469862"/>
            <a:ext cx="640080" cy="872297"/>
            <a:chOff x="5551359" y="915182"/>
            <a:chExt cx="640080" cy="872297"/>
          </a:xfrm>
        </p:grpSpPr>
        <p:pic>
          <p:nvPicPr>
            <p:cNvPr id="180" name="Picture 8">
              <a:extLst>
                <a:ext uri="{FF2B5EF4-FFF2-40B4-BE49-F238E27FC236}">
                  <a16:creationId xmlns:a16="http://schemas.microsoft.com/office/drawing/2014/main" id="{1435E7A1-7BFB-4719-BA50-6BFD8A3A5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9" y="915182"/>
              <a:ext cx="503140" cy="521774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218328E-C1FC-44DD-B713-D8FD110F0E3E}"/>
                </a:ext>
              </a:extLst>
            </p:cNvPr>
            <p:cNvSpPr txBox="1"/>
            <p:nvPr/>
          </p:nvSpPr>
          <p:spPr>
            <a:xfrm>
              <a:off x="5551359" y="1513159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Video</a:t>
              </a:r>
            </a:p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853B7FA-4694-467B-AE3F-E7171E7EFCAD}"/>
              </a:ext>
            </a:extLst>
          </p:cNvPr>
          <p:cNvGrpSpPr/>
          <p:nvPr/>
        </p:nvGrpSpPr>
        <p:grpSpPr>
          <a:xfrm>
            <a:off x="10771521" y="1243624"/>
            <a:ext cx="894752" cy="797465"/>
            <a:chOff x="8903483" y="2290553"/>
            <a:chExt cx="894752" cy="797465"/>
          </a:xfrm>
        </p:grpSpPr>
        <p:pic>
          <p:nvPicPr>
            <p:cNvPr id="183" name="Picture 5">
              <a:extLst>
                <a:ext uri="{FF2B5EF4-FFF2-40B4-BE49-F238E27FC236}">
                  <a16:creationId xmlns:a16="http://schemas.microsoft.com/office/drawing/2014/main" id="{1AE6A016-A7E3-4619-B9A8-59E6869C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176" y="2290553"/>
              <a:ext cx="521366" cy="602829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EA5CA67-F42E-4293-A4E8-359D2FD57583}"/>
                </a:ext>
              </a:extLst>
            </p:cNvPr>
            <p:cNvSpPr txBox="1"/>
            <p:nvPr/>
          </p:nvSpPr>
          <p:spPr>
            <a:xfrm>
              <a:off x="8903483" y="2932386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1000" b="1" dirty="0">
                  <a:latin typeface="Arial"/>
                </a:rPr>
                <a:t>Aurora</a:t>
              </a:r>
              <a:br>
                <a:rPr lang="en-US" sz="1000" b="1" dirty="0">
                  <a:latin typeface="Arial"/>
                </a:rPr>
              </a:br>
              <a:r>
                <a:rPr lang="en-US" sz="1000" b="1" dirty="0">
                  <a:latin typeface="Arial"/>
                </a:rPr>
                <a:t>RDS</a:t>
              </a:r>
              <a:endParaRPr lang="en-US" b="1" dirty="0">
                <a:latin typeface="Arial"/>
              </a:endParaRP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9B8C9181-7CCE-4E2C-A945-A9DDCA24215B}"/>
              </a:ext>
            </a:extLst>
          </p:cNvPr>
          <p:cNvGrpSpPr/>
          <p:nvPr/>
        </p:nvGrpSpPr>
        <p:grpSpPr>
          <a:xfrm>
            <a:off x="9038629" y="5445943"/>
            <a:ext cx="1060626" cy="802640"/>
            <a:chOff x="3580763" y="713212"/>
            <a:chExt cx="1060626" cy="802640"/>
          </a:xfrm>
        </p:grpSpPr>
        <p:pic>
          <p:nvPicPr>
            <p:cNvPr id="186" name="Picture 51">
              <a:extLst>
                <a:ext uri="{FF2B5EF4-FFF2-40B4-BE49-F238E27FC236}">
                  <a16:creationId xmlns:a16="http://schemas.microsoft.com/office/drawing/2014/main" id="{1D97F870-D23B-4A66-97E6-5C287DD9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393" y="713212"/>
              <a:ext cx="521366" cy="625640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985E984-AD9B-42B0-86F6-58831D9C704C}"/>
                </a:ext>
              </a:extLst>
            </p:cNvPr>
            <p:cNvSpPr txBox="1"/>
            <p:nvPr/>
          </p:nvSpPr>
          <p:spPr>
            <a:xfrm>
              <a:off x="3580763" y="1360220"/>
              <a:ext cx="106062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Elastic 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Transcoder</a:t>
              </a:r>
            </a:p>
          </p:txBody>
        </p:sp>
      </p:grpSp>
      <p:sp>
        <p:nvSpPr>
          <p:cNvPr id="188" name="Rounded Rectangle 2">
            <a:extLst>
              <a:ext uri="{FF2B5EF4-FFF2-40B4-BE49-F238E27FC236}">
                <a16:creationId xmlns:a16="http://schemas.microsoft.com/office/drawing/2014/main" id="{061627E5-CD4B-4D86-A482-C14A105E3F23}"/>
              </a:ext>
            </a:extLst>
          </p:cNvPr>
          <p:cNvSpPr/>
          <p:nvPr/>
        </p:nvSpPr>
        <p:spPr>
          <a:xfrm>
            <a:off x="9229755" y="958303"/>
            <a:ext cx="2800793" cy="1425353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547F160-9D15-43F0-9F63-FB049B239140}"/>
              </a:ext>
            </a:extLst>
          </p:cNvPr>
          <p:cNvSpPr txBox="1"/>
          <p:nvPr/>
        </p:nvSpPr>
        <p:spPr>
          <a:xfrm>
            <a:off x="9171852" y="667887"/>
            <a:ext cx="2684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j-ea"/>
                <a:cs typeface="Arial" panose="020B0604020202020204" pitchFamily="34" charset="0"/>
              </a:rPr>
              <a:t>Enrol</a:t>
            </a:r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latin typeface="+mj-ea"/>
                <a:cs typeface="Arial" panose="020B0604020202020204" pitchFamily="34" charset="0"/>
              </a:rPr>
              <a:t>도메인 </a:t>
            </a:r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– IAM: </a:t>
            </a:r>
            <a:r>
              <a:rPr lang="en-US" altLang="ko-KR" sz="1200" b="1" dirty="0" err="1">
                <a:latin typeface="+mj-ea"/>
                <a:cs typeface="Arial" panose="020B0604020202020204" pitchFamily="34" charset="0"/>
              </a:rPr>
              <a:t>mainuser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4FB0C31-88CF-40B1-B409-21615B00398C}"/>
              </a:ext>
            </a:extLst>
          </p:cNvPr>
          <p:cNvGrpSpPr/>
          <p:nvPr/>
        </p:nvGrpSpPr>
        <p:grpSpPr>
          <a:xfrm>
            <a:off x="10078149" y="5403683"/>
            <a:ext cx="731520" cy="835564"/>
            <a:chOff x="8268618" y="4819469"/>
            <a:chExt cx="731520" cy="835564"/>
          </a:xfrm>
        </p:grpSpPr>
        <p:pic>
          <p:nvPicPr>
            <p:cNvPr id="191" name="Picture 96">
              <a:extLst>
                <a:ext uri="{FF2B5EF4-FFF2-40B4-BE49-F238E27FC236}">
                  <a16:creationId xmlns:a16="http://schemas.microsoft.com/office/drawing/2014/main" id="{63A079F5-4A5B-485E-B42C-131ABD72A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988" y="4819469"/>
              <a:ext cx="544780" cy="653098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9B86288-FD3A-45B5-90D9-AF6533B88651}"/>
                </a:ext>
              </a:extLst>
            </p:cNvPr>
            <p:cNvSpPr txBox="1"/>
            <p:nvPr/>
          </p:nvSpPr>
          <p:spPr>
            <a:xfrm>
              <a:off x="8268618" y="5499401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CloudFront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03215133-0D6A-4C9F-BD2B-E1785D7631D3}"/>
              </a:ext>
            </a:extLst>
          </p:cNvPr>
          <p:cNvGrpSpPr/>
          <p:nvPr/>
        </p:nvGrpSpPr>
        <p:grpSpPr>
          <a:xfrm>
            <a:off x="10851963" y="5442853"/>
            <a:ext cx="894752" cy="747260"/>
            <a:chOff x="7696688" y="2136234"/>
            <a:chExt cx="894752" cy="747260"/>
          </a:xfrm>
        </p:grpSpPr>
        <p:pic>
          <p:nvPicPr>
            <p:cNvPr id="194" name="Picture 57">
              <a:extLst>
                <a:ext uri="{FF2B5EF4-FFF2-40B4-BE49-F238E27FC236}">
                  <a16:creationId xmlns:a16="http://schemas.microsoft.com/office/drawing/2014/main" id="{BEEE134F-666A-409D-97CC-4C90C0BC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987BE69-A6A2-495C-8F6E-E8CCE55876FD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D9C9B50-A5EE-4E29-BF01-EEFE3B5863AD}"/>
              </a:ext>
            </a:extLst>
          </p:cNvPr>
          <p:cNvGrpSpPr/>
          <p:nvPr/>
        </p:nvGrpSpPr>
        <p:grpSpPr>
          <a:xfrm>
            <a:off x="8235016" y="5448784"/>
            <a:ext cx="894752" cy="806035"/>
            <a:chOff x="4379940" y="709817"/>
            <a:chExt cx="894752" cy="806035"/>
          </a:xfrm>
        </p:grpSpPr>
        <p:pic>
          <p:nvPicPr>
            <p:cNvPr id="197" name="Picture 6">
              <a:extLst>
                <a:ext uri="{FF2B5EF4-FFF2-40B4-BE49-F238E27FC236}">
                  <a16:creationId xmlns:a16="http://schemas.microsoft.com/office/drawing/2014/main" id="{08AC7A8A-1AB3-4A61-9E6D-520B4DD8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936453E-9682-4568-A5DE-5BFEC8B0E155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4DE5E183-EA06-4859-8556-9458253B196D}"/>
              </a:ext>
            </a:extLst>
          </p:cNvPr>
          <p:cNvGrpSpPr/>
          <p:nvPr/>
        </p:nvGrpSpPr>
        <p:grpSpPr>
          <a:xfrm>
            <a:off x="4984852" y="5555600"/>
            <a:ext cx="943550" cy="826712"/>
            <a:chOff x="6946585" y="2120729"/>
            <a:chExt cx="943550" cy="826712"/>
          </a:xfrm>
        </p:grpSpPr>
        <p:pic>
          <p:nvPicPr>
            <p:cNvPr id="200" name="Picture 3">
              <a:extLst>
                <a:ext uri="{FF2B5EF4-FFF2-40B4-BE49-F238E27FC236}">
                  <a16:creationId xmlns:a16="http://schemas.microsoft.com/office/drawing/2014/main" id="{8246C432-4D47-4B60-BE89-99B1676A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970" y="2120729"/>
              <a:ext cx="544780" cy="653098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361574D-B0E6-4BC5-B119-CD5D844F91C6}"/>
                </a:ext>
              </a:extLst>
            </p:cNvPr>
            <p:cNvSpPr txBox="1"/>
            <p:nvPr/>
          </p:nvSpPr>
          <p:spPr>
            <a:xfrm>
              <a:off x="6946585" y="2791993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Polly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7DD1CA78-F4F4-4EA4-9A13-40BAD928B463}"/>
              </a:ext>
            </a:extLst>
          </p:cNvPr>
          <p:cNvGrpSpPr/>
          <p:nvPr/>
        </p:nvGrpSpPr>
        <p:grpSpPr>
          <a:xfrm>
            <a:off x="3235711" y="5609597"/>
            <a:ext cx="894752" cy="747260"/>
            <a:chOff x="7696688" y="2136234"/>
            <a:chExt cx="894752" cy="747260"/>
          </a:xfrm>
        </p:grpSpPr>
        <p:pic>
          <p:nvPicPr>
            <p:cNvPr id="203" name="Picture 57">
              <a:extLst>
                <a:ext uri="{FF2B5EF4-FFF2-40B4-BE49-F238E27FC236}">
                  <a16:creationId xmlns:a16="http://schemas.microsoft.com/office/drawing/2014/main" id="{638E3602-C7FE-4AA9-8911-6AC6D2FE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A4C17B4-8739-46D0-9AE6-2AAE3E48FD5C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8BCD648-1236-4A93-A1CB-1508A5DECFFA}"/>
              </a:ext>
            </a:extLst>
          </p:cNvPr>
          <p:cNvGrpSpPr/>
          <p:nvPr/>
        </p:nvGrpSpPr>
        <p:grpSpPr>
          <a:xfrm>
            <a:off x="5940971" y="5614589"/>
            <a:ext cx="640080" cy="863831"/>
            <a:chOff x="5551359" y="915181"/>
            <a:chExt cx="640080" cy="863831"/>
          </a:xfrm>
        </p:grpSpPr>
        <p:pic>
          <p:nvPicPr>
            <p:cNvPr id="206" name="Picture 8">
              <a:extLst>
                <a:ext uri="{FF2B5EF4-FFF2-40B4-BE49-F238E27FC236}">
                  <a16:creationId xmlns:a16="http://schemas.microsoft.com/office/drawing/2014/main" id="{AC1232C4-B8D7-4DC7-8DA9-71166DFBB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8" y="915181"/>
              <a:ext cx="544779" cy="564955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5C375E0-A4FC-4AF7-81F3-B6D2D22E74BD}"/>
                </a:ext>
              </a:extLst>
            </p:cNvPr>
            <p:cNvSpPr txBox="1"/>
            <p:nvPr/>
          </p:nvSpPr>
          <p:spPr>
            <a:xfrm>
              <a:off x="5551359" y="1504692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polly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1DDAEC85-AB69-4EAB-BB05-075B1C54CD73}"/>
              </a:ext>
            </a:extLst>
          </p:cNvPr>
          <p:cNvGrpSpPr/>
          <p:nvPr/>
        </p:nvGrpSpPr>
        <p:grpSpPr>
          <a:xfrm>
            <a:off x="4097594" y="5544783"/>
            <a:ext cx="894752" cy="806035"/>
            <a:chOff x="4379940" y="709817"/>
            <a:chExt cx="894752" cy="806035"/>
          </a:xfrm>
        </p:grpSpPr>
        <p:pic>
          <p:nvPicPr>
            <p:cNvPr id="209" name="Picture 6">
              <a:extLst>
                <a:ext uri="{FF2B5EF4-FFF2-40B4-BE49-F238E27FC236}">
                  <a16:creationId xmlns:a16="http://schemas.microsoft.com/office/drawing/2014/main" id="{7FDA54E8-2BB0-43D3-8820-D103F919D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B58B79E-8701-405B-95A7-50CAB43E4B3A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C524040-AB99-4D92-884F-91B7D2A12D93}"/>
              </a:ext>
            </a:extLst>
          </p:cNvPr>
          <p:cNvGrpSpPr/>
          <p:nvPr/>
        </p:nvGrpSpPr>
        <p:grpSpPr>
          <a:xfrm>
            <a:off x="2537365" y="5541428"/>
            <a:ext cx="731520" cy="835564"/>
            <a:chOff x="8268618" y="4819469"/>
            <a:chExt cx="731520" cy="835564"/>
          </a:xfrm>
        </p:grpSpPr>
        <p:pic>
          <p:nvPicPr>
            <p:cNvPr id="212" name="Picture 96">
              <a:extLst>
                <a:ext uri="{FF2B5EF4-FFF2-40B4-BE49-F238E27FC236}">
                  <a16:creationId xmlns:a16="http://schemas.microsoft.com/office/drawing/2014/main" id="{817B6EB7-370B-4D8D-ACC5-EBD87BD41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988" y="4819469"/>
              <a:ext cx="544780" cy="653098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1A48082-446E-4C1C-BB46-942D593689C8}"/>
                </a:ext>
              </a:extLst>
            </p:cNvPr>
            <p:cNvSpPr txBox="1"/>
            <p:nvPr/>
          </p:nvSpPr>
          <p:spPr>
            <a:xfrm>
              <a:off x="8268618" y="5499401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CloudFront</a:t>
              </a:r>
            </a:p>
          </p:txBody>
        </p:sp>
      </p:grpSp>
      <p:sp>
        <p:nvSpPr>
          <p:cNvPr id="214" name="Rounded Rectangle 2">
            <a:extLst>
              <a:ext uri="{FF2B5EF4-FFF2-40B4-BE49-F238E27FC236}">
                <a16:creationId xmlns:a16="http://schemas.microsoft.com/office/drawing/2014/main" id="{30305313-D804-49B1-A3FD-A7DDBE368958}"/>
              </a:ext>
            </a:extLst>
          </p:cNvPr>
          <p:cNvSpPr/>
          <p:nvPr/>
        </p:nvSpPr>
        <p:spPr>
          <a:xfrm>
            <a:off x="2427158" y="5243046"/>
            <a:ext cx="4412959" cy="145215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4DBB503-B1B2-43EE-99E2-FD377BA1A58F}"/>
              </a:ext>
            </a:extLst>
          </p:cNvPr>
          <p:cNvSpPr txBox="1"/>
          <p:nvPr/>
        </p:nvSpPr>
        <p:spPr>
          <a:xfrm>
            <a:off x="2458498" y="4963146"/>
            <a:ext cx="412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Voice </a:t>
            </a:r>
            <a:r>
              <a:rPr lang="ko-KR" altLang="en-US" sz="1200" b="1" dirty="0">
                <a:latin typeface="+mj-ea"/>
                <a:cs typeface="Arial" panose="020B0604020202020204" pitchFamily="34" charset="0"/>
              </a:rPr>
              <a:t>도메인 </a:t>
            </a:r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– IAM: </a:t>
            </a:r>
            <a:r>
              <a:rPr lang="en-US" altLang="ko-KR" sz="1200" b="1" dirty="0" err="1">
                <a:latin typeface="+mj-ea"/>
                <a:cs typeface="Arial" panose="020B0604020202020204" pitchFamily="34" charset="0"/>
              </a:rPr>
              <a:t>voiceuser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216" name="Rounded Rectangle 2">
            <a:extLst>
              <a:ext uri="{FF2B5EF4-FFF2-40B4-BE49-F238E27FC236}">
                <a16:creationId xmlns:a16="http://schemas.microsoft.com/office/drawing/2014/main" id="{52C4C741-2366-497A-B901-8930DAD80E0F}"/>
              </a:ext>
            </a:extLst>
          </p:cNvPr>
          <p:cNvSpPr/>
          <p:nvPr/>
        </p:nvSpPr>
        <p:spPr>
          <a:xfrm>
            <a:off x="7426463" y="5271098"/>
            <a:ext cx="4412959" cy="125130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0831CE6-022D-47B9-96A6-2423B74D4FFE}"/>
              </a:ext>
            </a:extLst>
          </p:cNvPr>
          <p:cNvSpPr txBox="1"/>
          <p:nvPr/>
        </p:nvSpPr>
        <p:spPr>
          <a:xfrm>
            <a:off x="7534844" y="4987386"/>
            <a:ext cx="422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Video</a:t>
            </a:r>
            <a:r>
              <a:rPr lang="ko-KR" altLang="en-US" sz="1200" b="1" dirty="0">
                <a:latin typeface="+mj-ea"/>
                <a:cs typeface="Arial" panose="020B0604020202020204" pitchFamily="34" charset="0"/>
              </a:rPr>
              <a:t> 도메인 </a:t>
            </a:r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– IAM: </a:t>
            </a:r>
            <a:r>
              <a:rPr lang="en-US" altLang="ko-KR" sz="1200" b="1" dirty="0" err="1">
                <a:latin typeface="+mj-ea"/>
                <a:cs typeface="Arial" panose="020B0604020202020204" pitchFamily="34" charset="0"/>
              </a:rPr>
              <a:t>testuser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B606C64B-3A0A-4D32-B81C-D8A56100AA32}"/>
              </a:ext>
            </a:extLst>
          </p:cNvPr>
          <p:cNvGrpSpPr/>
          <p:nvPr/>
        </p:nvGrpSpPr>
        <p:grpSpPr>
          <a:xfrm>
            <a:off x="9703837" y="1314127"/>
            <a:ext cx="636547" cy="785607"/>
            <a:chOff x="5467632" y="1459773"/>
            <a:chExt cx="636547" cy="785607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78A595E-1BB3-4532-98D7-FCE82E28DD98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220" name="Picture 43">
              <a:extLst>
                <a:ext uri="{FF2B5EF4-FFF2-40B4-BE49-F238E27FC236}">
                  <a16:creationId xmlns:a16="http://schemas.microsoft.com/office/drawing/2014/main" id="{90A6FC34-8504-434C-B919-1E1C91AC9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4E37FC77-CD38-40C5-82A5-6B0CB81D6A77}"/>
              </a:ext>
            </a:extLst>
          </p:cNvPr>
          <p:cNvGrpSpPr/>
          <p:nvPr/>
        </p:nvGrpSpPr>
        <p:grpSpPr>
          <a:xfrm>
            <a:off x="11021511" y="3967945"/>
            <a:ext cx="894752" cy="901207"/>
            <a:chOff x="9798540" y="151215"/>
            <a:chExt cx="894752" cy="901207"/>
          </a:xfrm>
        </p:grpSpPr>
        <p:pic>
          <p:nvPicPr>
            <p:cNvPr id="225" name="Picture 4">
              <a:extLst>
                <a:ext uri="{FF2B5EF4-FFF2-40B4-BE49-F238E27FC236}">
                  <a16:creationId xmlns:a16="http://schemas.microsoft.com/office/drawing/2014/main" id="{E3C38EE2-9378-4DE2-8D79-EA26BC76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56" y="151215"/>
              <a:ext cx="731520" cy="73152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41D1E84-D85F-4A5F-9CBD-AB50186510DB}"/>
                </a:ext>
              </a:extLst>
            </p:cNvPr>
            <p:cNvSpPr txBox="1"/>
            <p:nvPr/>
          </p:nvSpPr>
          <p:spPr>
            <a:xfrm>
              <a:off x="9798540" y="89679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Manager</a:t>
              </a:r>
            </a:p>
          </p:txBody>
        </p:sp>
      </p:grp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92601D23-2417-4CE6-B66B-000685454A66}"/>
              </a:ext>
            </a:extLst>
          </p:cNvPr>
          <p:cNvCxnSpPr>
            <a:cxnSpLocks/>
          </p:cNvCxnSpPr>
          <p:nvPr/>
        </p:nvCxnSpPr>
        <p:spPr>
          <a:xfrm flipH="1">
            <a:off x="10549141" y="4333705"/>
            <a:ext cx="4366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8D89E824-39C5-4371-B839-3DE33C69CD2B}"/>
              </a:ext>
            </a:extLst>
          </p:cNvPr>
          <p:cNvGrpSpPr/>
          <p:nvPr/>
        </p:nvGrpSpPr>
        <p:grpSpPr>
          <a:xfrm>
            <a:off x="7580036" y="3929238"/>
            <a:ext cx="894752" cy="845814"/>
            <a:chOff x="7809494" y="3588735"/>
            <a:chExt cx="894752" cy="845814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C32E3E7-9C04-4C62-A20E-7A68D5911EF3}"/>
                </a:ext>
              </a:extLst>
            </p:cNvPr>
            <p:cNvSpPr txBox="1"/>
            <p:nvPr/>
          </p:nvSpPr>
          <p:spPr>
            <a:xfrm>
              <a:off x="7809494" y="4278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1000" b="1" dirty="0">
                  <a:latin typeface="Arial"/>
                </a:rPr>
                <a:t>Amazon SES</a:t>
              </a:r>
              <a:endParaRPr lang="en-US" b="1" dirty="0">
                <a:latin typeface="Arial"/>
              </a:endParaRPr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8ED199D1-B2FB-4661-B7AE-8CF7B046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28942" y="3588735"/>
              <a:ext cx="627598" cy="679261"/>
            </a:xfrm>
            <a:prstGeom prst="rect">
              <a:avLst/>
            </a:prstGeom>
          </p:spPr>
        </p:pic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22903165-026A-4DC9-B833-AF4E921A489C}"/>
              </a:ext>
            </a:extLst>
          </p:cNvPr>
          <p:cNvGrpSpPr/>
          <p:nvPr/>
        </p:nvGrpSpPr>
        <p:grpSpPr>
          <a:xfrm>
            <a:off x="9743988" y="3933656"/>
            <a:ext cx="894752" cy="747260"/>
            <a:chOff x="7696688" y="2136234"/>
            <a:chExt cx="894752" cy="747260"/>
          </a:xfrm>
        </p:grpSpPr>
        <p:pic>
          <p:nvPicPr>
            <p:cNvPr id="232" name="Picture 57">
              <a:extLst>
                <a:ext uri="{FF2B5EF4-FFF2-40B4-BE49-F238E27FC236}">
                  <a16:creationId xmlns:a16="http://schemas.microsoft.com/office/drawing/2014/main" id="{750599DE-12B1-44A9-B94E-13FB36F5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74594FC-43BD-4958-BEBA-C48097FEB2E9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7C5537F-ACD0-463B-8412-CD0D281780E3}"/>
              </a:ext>
            </a:extLst>
          </p:cNvPr>
          <p:cNvGrpSpPr/>
          <p:nvPr/>
        </p:nvGrpSpPr>
        <p:grpSpPr>
          <a:xfrm>
            <a:off x="9125398" y="3974144"/>
            <a:ext cx="636547" cy="785607"/>
            <a:chOff x="5467632" y="1459773"/>
            <a:chExt cx="636547" cy="785607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78942739-CEC9-4F60-982E-BE73DDDB64CB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236" name="Picture 43">
              <a:extLst>
                <a:ext uri="{FF2B5EF4-FFF2-40B4-BE49-F238E27FC236}">
                  <a16:creationId xmlns:a16="http://schemas.microsoft.com/office/drawing/2014/main" id="{5478E2F7-1E30-4AC4-B0B0-52873E8C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sp>
        <p:nvSpPr>
          <p:cNvPr id="237" name="Rounded Rectangle 2">
            <a:extLst>
              <a:ext uri="{FF2B5EF4-FFF2-40B4-BE49-F238E27FC236}">
                <a16:creationId xmlns:a16="http://schemas.microsoft.com/office/drawing/2014/main" id="{4B216382-C2E5-4356-ADE3-05A0552DCA93}"/>
              </a:ext>
            </a:extLst>
          </p:cNvPr>
          <p:cNvSpPr/>
          <p:nvPr/>
        </p:nvSpPr>
        <p:spPr>
          <a:xfrm>
            <a:off x="7580035" y="3798894"/>
            <a:ext cx="4412959" cy="110135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AE0553F-FA07-4FE4-B5EB-6FA07D74EC6A}"/>
              </a:ext>
            </a:extLst>
          </p:cNvPr>
          <p:cNvSpPr txBox="1"/>
          <p:nvPr/>
        </p:nvSpPr>
        <p:spPr>
          <a:xfrm>
            <a:off x="7684793" y="3531595"/>
            <a:ext cx="1655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  <a:cs typeface="Arial" panose="020B0604020202020204" pitchFamily="34" charset="0"/>
              </a:rPr>
              <a:t>Manage </a:t>
            </a:r>
            <a:r>
              <a:rPr lang="ko-KR" altLang="en-US" sz="1200" b="1" dirty="0">
                <a:latin typeface="+mj-ea"/>
                <a:ea typeface="+mj-ea"/>
                <a:cs typeface="Arial" panose="020B0604020202020204" pitchFamily="34" charset="0"/>
              </a:rPr>
              <a:t>도메인</a:t>
            </a: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9EC57A9C-B8A6-4730-A3F2-614DCC034DE0}"/>
              </a:ext>
            </a:extLst>
          </p:cNvPr>
          <p:cNvGrpSpPr/>
          <p:nvPr/>
        </p:nvGrpSpPr>
        <p:grpSpPr>
          <a:xfrm>
            <a:off x="8426325" y="3977745"/>
            <a:ext cx="640080" cy="796094"/>
            <a:chOff x="5551359" y="915182"/>
            <a:chExt cx="640080" cy="796094"/>
          </a:xfrm>
        </p:grpSpPr>
        <p:pic>
          <p:nvPicPr>
            <p:cNvPr id="240" name="Picture 8">
              <a:extLst>
                <a:ext uri="{FF2B5EF4-FFF2-40B4-BE49-F238E27FC236}">
                  <a16:creationId xmlns:a16="http://schemas.microsoft.com/office/drawing/2014/main" id="{C1ACB251-D1D5-4853-9FD9-D73705DB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9" y="915182"/>
              <a:ext cx="503140" cy="521774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521DEC5-E33A-4C25-A76F-497F52D4E84B}"/>
                </a:ext>
              </a:extLst>
            </p:cNvPr>
            <p:cNvSpPr txBox="1"/>
            <p:nvPr/>
          </p:nvSpPr>
          <p:spPr>
            <a:xfrm>
              <a:off x="5551359" y="1436956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F1B1E891-6FA3-444A-9394-9C86B9505675}"/>
              </a:ext>
            </a:extLst>
          </p:cNvPr>
          <p:cNvSpPr txBox="1"/>
          <p:nvPr/>
        </p:nvSpPr>
        <p:spPr>
          <a:xfrm>
            <a:off x="4248169" y="973855"/>
            <a:ext cx="3695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Main </a:t>
            </a:r>
            <a:r>
              <a:rPr lang="ko-KR" altLang="en-US" sz="1200" b="1" dirty="0"/>
              <a:t>도메인 </a:t>
            </a:r>
            <a:r>
              <a:rPr lang="en-US" altLang="ko-KR" sz="1200" b="1" dirty="0"/>
              <a:t>– IAM: </a:t>
            </a:r>
            <a:r>
              <a:rPr lang="en-US" altLang="ko-KR" sz="1200" b="1" dirty="0" err="1"/>
              <a:t>mainuser</a:t>
            </a:r>
            <a:r>
              <a:rPr lang="en-US" altLang="ko-KR" sz="1200" b="1" dirty="0"/>
              <a:t> </a:t>
            </a:r>
            <a:endParaRPr lang="ko-KR" altLang="en-US" sz="1200" b="1" dirty="0"/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CA71196D-760A-4C53-B653-026B85A158ED}"/>
              </a:ext>
            </a:extLst>
          </p:cNvPr>
          <p:cNvGrpSpPr/>
          <p:nvPr/>
        </p:nvGrpSpPr>
        <p:grpSpPr>
          <a:xfrm>
            <a:off x="5963745" y="3013721"/>
            <a:ext cx="725867" cy="830558"/>
            <a:chOff x="70739" y="2244561"/>
            <a:chExt cx="894752" cy="947023"/>
          </a:xfrm>
        </p:grpSpPr>
        <p:pic>
          <p:nvPicPr>
            <p:cNvPr id="257" name="Picture 4">
              <a:extLst>
                <a:ext uri="{FF2B5EF4-FFF2-40B4-BE49-F238E27FC236}">
                  <a16:creationId xmlns:a16="http://schemas.microsoft.com/office/drawing/2014/main" id="{81F49F20-05DC-4856-86A1-234F2B10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D9CAB6EB-066B-4069-8E4C-BFA68328166A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1000" b="1" dirty="0">
                  <a:latin typeface="Arial"/>
                </a:rPr>
                <a:t>Client</a:t>
              </a:r>
            </a:p>
          </p:txBody>
        </p:sp>
      </p:grp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EDE97860-2E8C-4747-9B78-49AEFBC408DE}"/>
              </a:ext>
            </a:extLst>
          </p:cNvPr>
          <p:cNvCxnSpPr>
            <a:cxnSpLocks/>
          </p:cNvCxnSpPr>
          <p:nvPr/>
        </p:nvCxnSpPr>
        <p:spPr>
          <a:xfrm>
            <a:off x="6326880" y="2665779"/>
            <a:ext cx="0" cy="30287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D12C837A-F292-4BF8-9D3F-BEE45822EA51}"/>
              </a:ext>
            </a:extLst>
          </p:cNvPr>
          <p:cNvCxnSpPr>
            <a:cxnSpLocks/>
          </p:cNvCxnSpPr>
          <p:nvPr/>
        </p:nvCxnSpPr>
        <p:spPr>
          <a:xfrm flipV="1">
            <a:off x="5451250" y="3881321"/>
            <a:ext cx="665514" cy="111331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CA07F1A1-308A-4D62-8552-50E8EFAEF069}"/>
              </a:ext>
            </a:extLst>
          </p:cNvPr>
          <p:cNvCxnSpPr>
            <a:cxnSpLocks/>
          </p:cNvCxnSpPr>
          <p:nvPr/>
        </p:nvCxnSpPr>
        <p:spPr>
          <a:xfrm>
            <a:off x="6919497" y="3569885"/>
            <a:ext cx="563338" cy="490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BB2E4D48-BBAD-424E-A47C-19CE049A810D}"/>
              </a:ext>
            </a:extLst>
          </p:cNvPr>
          <p:cNvCxnSpPr>
            <a:cxnSpLocks/>
          </p:cNvCxnSpPr>
          <p:nvPr/>
        </p:nvCxnSpPr>
        <p:spPr>
          <a:xfrm flipV="1">
            <a:off x="6991165" y="2225807"/>
            <a:ext cx="2006770" cy="967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8B535D81-FA6B-4617-9685-977B6C987C6C}"/>
              </a:ext>
            </a:extLst>
          </p:cNvPr>
          <p:cNvGrpSpPr/>
          <p:nvPr/>
        </p:nvGrpSpPr>
        <p:grpSpPr>
          <a:xfrm>
            <a:off x="2423689" y="1772975"/>
            <a:ext cx="640080" cy="755488"/>
            <a:chOff x="3959614" y="1155028"/>
            <a:chExt cx="640080" cy="755488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81449F8-C21E-4ED9-AE89-053B0FDFB17D}"/>
                </a:ext>
              </a:extLst>
            </p:cNvPr>
            <p:cNvSpPr txBox="1"/>
            <p:nvPr/>
          </p:nvSpPr>
          <p:spPr>
            <a:xfrm>
              <a:off x="3959614" y="1718911"/>
              <a:ext cx="640080" cy="1916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Web</a:t>
              </a:r>
            </a:p>
            <a:p>
              <a:pPr algn="ctr" defTabSz="457200" latinLnBrk="0"/>
              <a:r>
                <a:rPr lang="en-US" sz="900" b="1" dirty="0">
                  <a:latin typeface="Arial"/>
                </a:rPr>
                <a:t>bucket</a:t>
              </a:r>
            </a:p>
          </p:txBody>
        </p:sp>
        <p:pic>
          <p:nvPicPr>
            <p:cNvPr id="275" name="Picture 10">
              <a:extLst>
                <a:ext uri="{FF2B5EF4-FFF2-40B4-BE49-F238E27FC236}">
                  <a16:creationId xmlns:a16="http://schemas.microsoft.com/office/drawing/2014/main" id="{548FB37B-D527-4ECB-B95A-AC636878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782" y="1155028"/>
              <a:ext cx="543745" cy="563883"/>
            </a:xfrm>
            <a:prstGeom prst="rect">
              <a:avLst/>
            </a:prstGeom>
          </p:spPr>
        </p:pic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2279BAB0-1FEA-4D29-9D16-804E3DA309AA}"/>
              </a:ext>
            </a:extLst>
          </p:cNvPr>
          <p:cNvGrpSpPr/>
          <p:nvPr/>
        </p:nvGrpSpPr>
        <p:grpSpPr>
          <a:xfrm>
            <a:off x="2636425" y="3035928"/>
            <a:ext cx="731520" cy="835564"/>
            <a:chOff x="8268618" y="4819469"/>
            <a:chExt cx="731520" cy="835564"/>
          </a:xfrm>
        </p:grpSpPr>
        <p:pic>
          <p:nvPicPr>
            <p:cNvPr id="277" name="Picture 96">
              <a:extLst>
                <a:ext uri="{FF2B5EF4-FFF2-40B4-BE49-F238E27FC236}">
                  <a16:creationId xmlns:a16="http://schemas.microsoft.com/office/drawing/2014/main" id="{657BD70C-C687-45AA-ABAD-7F1910BAA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988" y="4819469"/>
              <a:ext cx="544780" cy="653098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CFDF1ED-DBD0-4C12-9CE5-D7A50F0DB209}"/>
                </a:ext>
              </a:extLst>
            </p:cNvPr>
            <p:cNvSpPr txBox="1"/>
            <p:nvPr/>
          </p:nvSpPr>
          <p:spPr>
            <a:xfrm>
              <a:off x="8268618" y="5499401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CloudFront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2C088D9D-862C-48D9-A32A-B976002A0CEF}"/>
              </a:ext>
            </a:extLst>
          </p:cNvPr>
          <p:cNvCxnSpPr>
            <a:cxnSpLocks/>
          </p:cNvCxnSpPr>
          <p:nvPr/>
        </p:nvCxnSpPr>
        <p:spPr>
          <a:xfrm>
            <a:off x="3423613" y="3429000"/>
            <a:ext cx="41909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DCF58CC8-26F6-45D5-9191-ACD2352DCFC0}"/>
              </a:ext>
            </a:extLst>
          </p:cNvPr>
          <p:cNvCxnSpPr>
            <a:cxnSpLocks/>
          </p:cNvCxnSpPr>
          <p:nvPr/>
        </p:nvCxnSpPr>
        <p:spPr>
          <a:xfrm flipV="1">
            <a:off x="3002185" y="2617779"/>
            <a:ext cx="0" cy="24913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EF417CA4-65B0-4EA8-94D2-7B6E4441D561}"/>
              </a:ext>
            </a:extLst>
          </p:cNvPr>
          <p:cNvGrpSpPr/>
          <p:nvPr/>
        </p:nvGrpSpPr>
        <p:grpSpPr>
          <a:xfrm>
            <a:off x="2925047" y="1866834"/>
            <a:ext cx="836721" cy="652551"/>
            <a:chOff x="2280022" y="2511403"/>
            <a:chExt cx="836721" cy="652551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EFFEB59-9778-480D-AEE2-3A8768B1C174}"/>
                </a:ext>
              </a:extLst>
            </p:cNvPr>
            <p:cNvSpPr txBox="1"/>
            <p:nvPr/>
          </p:nvSpPr>
          <p:spPr>
            <a:xfrm>
              <a:off x="2280022" y="3004367"/>
              <a:ext cx="836721" cy="15958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Vue.js</a:t>
              </a: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3C02A353-7878-4556-A77F-1FECD6835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208" y="2511403"/>
              <a:ext cx="495116" cy="495116"/>
            </a:xfrm>
            <a:prstGeom prst="rect">
              <a:avLst/>
            </a:prstGeom>
          </p:spPr>
        </p:pic>
      </p:grp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D50643D8-1D61-4AB6-A006-013D0EA80A95}"/>
              </a:ext>
            </a:extLst>
          </p:cNvPr>
          <p:cNvCxnSpPr>
            <a:cxnSpLocks/>
          </p:cNvCxnSpPr>
          <p:nvPr/>
        </p:nvCxnSpPr>
        <p:spPr>
          <a:xfrm>
            <a:off x="4894310" y="3426090"/>
            <a:ext cx="80501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FC7F4D6C-E68C-4ED7-94A2-18312D0E55F2}"/>
              </a:ext>
            </a:extLst>
          </p:cNvPr>
          <p:cNvGrpSpPr/>
          <p:nvPr/>
        </p:nvGrpSpPr>
        <p:grpSpPr>
          <a:xfrm>
            <a:off x="3911177" y="3049024"/>
            <a:ext cx="731520" cy="832713"/>
            <a:chOff x="2832241" y="1474077"/>
            <a:chExt cx="731520" cy="832713"/>
          </a:xfrm>
        </p:grpSpPr>
        <p:pic>
          <p:nvPicPr>
            <p:cNvPr id="286" name="Picture 110">
              <a:extLst>
                <a:ext uri="{FF2B5EF4-FFF2-40B4-BE49-F238E27FC236}">
                  <a16:creationId xmlns:a16="http://schemas.microsoft.com/office/drawing/2014/main" id="{4457FA3D-1F44-4D5D-AE53-9B2EEC0A4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42" y="1474077"/>
              <a:ext cx="537317" cy="638065"/>
            </a:xfrm>
            <a:prstGeom prst="rect">
              <a:avLst/>
            </a:prstGeom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8953F2E1-3050-4158-AC09-369DD0F7E79C}"/>
                </a:ext>
              </a:extLst>
            </p:cNvPr>
            <p:cNvSpPr txBox="1"/>
            <p:nvPr/>
          </p:nvSpPr>
          <p:spPr>
            <a:xfrm>
              <a:off x="2832241" y="2151158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Route 53</a:t>
              </a:r>
            </a:p>
          </p:txBody>
        </p: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822897EC-75CB-4D1E-B401-96FBCC06ED04}"/>
              </a:ext>
            </a:extLst>
          </p:cNvPr>
          <p:cNvSpPr txBox="1"/>
          <p:nvPr/>
        </p:nvSpPr>
        <p:spPr>
          <a:xfrm>
            <a:off x="4397292" y="255541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전체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45B03F3-D4F8-4EF9-BD5F-A1D869A88AE3}"/>
              </a:ext>
            </a:extLst>
          </p:cNvPr>
          <p:cNvSpPr txBox="1"/>
          <p:nvPr/>
        </p:nvSpPr>
        <p:spPr>
          <a:xfrm>
            <a:off x="3655120" y="3969526"/>
            <a:ext cx="132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kguniverse.com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E907F113-0BA0-49C1-9FDB-07552E41277E}"/>
              </a:ext>
            </a:extLst>
          </p:cNvPr>
          <p:cNvGrpSpPr/>
          <p:nvPr/>
        </p:nvGrpSpPr>
        <p:grpSpPr>
          <a:xfrm>
            <a:off x="4334264" y="1424484"/>
            <a:ext cx="894752" cy="779562"/>
            <a:chOff x="3729933" y="4625308"/>
            <a:chExt cx="894752" cy="779562"/>
          </a:xfrm>
        </p:grpSpPr>
        <p:pic>
          <p:nvPicPr>
            <p:cNvPr id="243" name="Picture 44">
              <a:extLst>
                <a:ext uri="{FF2B5EF4-FFF2-40B4-BE49-F238E27FC236}">
                  <a16:creationId xmlns:a16="http://schemas.microsoft.com/office/drawing/2014/main" id="{9B8304A6-12D7-490B-9C9A-F2F924CA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092" y="4625308"/>
              <a:ext cx="519942" cy="623930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2BCDB4B-C81F-4129-BB19-0AE0A2CA79B3}"/>
                </a:ext>
              </a:extLst>
            </p:cNvPr>
            <p:cNvSpPr txBox="1"/>
            <p:nvPr/>
          </p:nvSpPr>
          <p:spPr>
            <a:xfrm>
              <a:off x="3729933" y="5249238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1000" b="1" dirty="0">
                  <a:latin typeface="Arial"/>
                </a:rPr>
                <a:t>Amazon</a:t>
              </a:r>
              <a:br>
                <a:rPr lang="en-US" sz="1000" b="1" dirty="0">
                  <a:latin typeface="Arial"/>
                </a:rPr>
              </a:br>
              <a:r>
                <a:rPr lang="en-US" sz="1000" b="1" dirty="0" err="1">
                  <a:latin typeface="Arial"/>
                </a:rPr>
                <a:t>Cognito</a:t>
              </a:r>
              <a:endParaRPr lang="en-US" b="1" dirty="0">
                <a:latin typeface="Arial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70FDCF-DA67-4C47-9DE7-B67F1CB6270C}"/>
              </a:ext>
            </a:extLst>
          </p:cNvPr>
          <p:cNvGrpSpPr/>
          <p:nvPr/>
        </p:nvGrpSpPr>
        <p:grpSpPr>
          <a:xfrm>
            <a:off x="7877205" y="1348448"/>
            <a:ext cx="894752" cy="816688"/>
            <a:chOff x="7877205" y="1348448"/>
            <a:chExt cx="894752" cy="816688"/>
          </a:xfrm>
        </p:grpSpPr>
        <p:pic>
          <p:nvPicPr>
            <p:cNvPr id="246" name="Picture 35">
              <a:extLst>
                <a:ext uri="{FF2B5EF4-FFF2-40B4-BE49-F238E27FC236}">
                  <a16:creationId xmlns:a16="http://schemas.microsoft.com/office/drawing/2014/main" id="{B8E6C2E0-5397-42C3-B0A9-A59E9DDF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191" y="1348448"/>
              <a:ext cx="544780" cy="653736"/>
            </a:xfrm>
            <a:prstGeom prst="rect">
              <a:avLst/>
            </a:prstGeom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9CFD987-E433-42A1-A9A8-0CD9FDCE6D0A}"/>
                </a:ext>
              </a:extLst>
            </p:cNvPr>
            <p:cNvSpPr txBox="1"/>
            <p:nvPr/>
          </p:nvSpPr>
          <p:spPr>
            <a:xfrm>
              <a:off x="7877205" y="2009504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C5AE8509-D422-40E5-8E7E-2781968DB254}"/>
              </a:ext>
            </a:extLst>
          </p:cNvPr>
          <p:cNvSpPr txBox="1"/>
          <p:nvPr/>
        </p:nvSpPr>
        <p:spPr>
          <a:xfrm>
            <a:off x="7317233" y="1997105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12A9F2C8-D605-4610-8CAC-3909E40CC5C0}"/>
              </a:ext>
            </a:extLst>
          </p:cNvPr>
          <p:cNvGrpSpPr/>
          <p:nvPr/>
        </p:nvGrpSpPr>
        <p:grpSpPr>
          <a:xfrm>
            <a:off x="5595965" y="1592388"/>
            <a:ext cx="636547" cy="785607"/>
            <a:chOff x="5467632" y="1459773"/>
            <a:chExt cx="636547" cy="785607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B8B0159-9C44-4AE6-B8D8-854BDB2D999C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251" name="Picture 43">
              <a:extLst>
                <a:ext uri="{FF2B5EF4-FFF2-40B4-BE49-F238E27FC236}">
                  <a16:creationId xmlns:a16="http://schemas.microsoft.com/office/drawing/2014/main" id="{6F913293-A006-4F5C-9E1E-E31B37B1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2E823C0F-2BA1-4C0B-BB57-4D17ADC7BAA4}"/>
              </a:ext>
            </a:extLst>
          </p:cNvPr>
          <p:cNvGrpSpPr/>
          <p:nvPr/>
        </p:nvGrpSpPr>
        <p:grpSpPr>
          <a:xfrm>
            <a:off x="6232512" y="1542641"/>
            <a:ext cx="894752" cy="797465"/>
            <a:chOff x="3356928" y="5134175"/>
            <a:chExt cx="894752" cy="797465"/>
          </a:xfrm>
        </p:grpSpPr>
        <p:pic>
          <p:nvPicPr>
            <p:cNvPr id="253" name="Picture 5">
              <a:extLst>
                <a:ext uri="{FF2B5EF4-FFF2-40B4-BE49-F238E27FC236}">
                  <a16:creationId xmlns:a16="http://schemas.microsoft.com/office/drawing/2014/main" id="{EF8CCB42-7CA4-4031-96DC-206738BF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21" y="5134175"/>
              <a:ext cx="521366" cy="602829"/>
            </a:xfrm>
            <a:prstGeom prst="rect">
              <a:avLst/>
            </a:prstGeom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9B7EAED-8ED4-403D-81A6-52607B485E03}"/>
                </a:ext>
              </a:extLst>
            </p:cNvPr>
            <p:cNvSpPr txBox="1"/>
            <p:nvPr/>
          </p:nvSpPr>
          <p:spPr>
            <a:xfrm>
              <a:off x="3356928" y="5776008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회원정보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RDS</a:t>
              </a:r>
            </a:p>
          </p:txBody>
        </p:sp>
      </p:grpSp>
      <p:sp>
        <p:nvSpPr>
          <p:cNvPr id="255" name="Rounded Rectangle 2">
            <a:extLst>
              <a:ext uri="{FF2B5EF4-FFF2-40B4-BE49-F238E27FC236}">
                <a16:creationId xmlns:a16="http://schemas.microsoft.com/office/drawing/2014/main" id="{1DC62905-CF94-4C5C-A523-3A495B8B7EA8}"/>
              </a:ext>
            </a:extLst>
          </p:cNvPr>
          <p:cNvSpPr/>
          <p:nvPr/>
        </p:nvSpPr>
        <p:spPr>
          <a:xfrm>
            <a:off x="4184618" y="1247482"/>
            <a:ext cx="3134598" cy="1386969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Group 21">
            <a:extLst>
              <a:ext uri="{FF2B5EF4-FFF2-40B4-BE49-F238E27FC236}">
                <a16:creationId xmlns:a16="http://schemas.microsoft.com/office/drawing/2014/main" id="{2092957A-1CE2-4EF3-BB72-F8A297C5FD83}"/>
              </a:ext>
            </a:extLst>
          </p:cNvPr>
          <p:cNvGrpSpPr>
            <a:grpSpLocks/>
          </p:cNvGrpSpPr>
          <p:nvPr/>
        </p:nvGrpSpPr>
        <p:grpSpPr bwMode="auto">
          <a:xfrm>
            <a:off x="5498885" y="1486825"/>
            <a:ext cx="1584238" cy="1037454"/>
            <a:chOff x="545458" y="4783771"/>
            <a:chExt cx="2293787" cy="1733798"/>
          </a:xfrm>
        </p:grpSpPr>
        <p:sp>
          <p:nvSpPr>
            <p:cNvPr id="150" name="Rounded Rectangle 14">
              <a:extLst>
                <a:ext uri="{FF2B5EF4-FFF2-40B4-BE49-F238E27FC236}">
                  <a16:creationId xmlns:a16="http://schemas.microsoft.com/office/drawing/2014/main" id="{45FB7757-F64C-4E2B-A27C-1DAD1A4CC1D9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ounded Rectangle 15">
              <a:extLst>
                <a:ext uri="{FF2B5EF4-FFF2-40B4-BE49-F238E27FC236}">
                  <a16:creationId xmlns:a16="http://schemas.microsoft.com/office/drawing/2014/main" id="{D4CE5612-2DEA-4461-B705-C0B0F382BCA4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EB19432-F05A-4B69-A136-2FDFA7FD62FE}"/>
              </a:ext>
            </a:extLst>
          </p:cNvPr>
          <p:cNvGrpSpPr/>
          <p:nvPr/>
        </p:nvGrpSpPr>
        <p:grpSpPr>
          <a:xfrm>
            <a:off x="5261826" y="1208132"/>
            <a:ext cx="530178" cy="382210"/>
            <a:chOff x="1799382" y="3852676"/>
            <a:chExt cx="530178" cy="382210"/>
          </a:xfrm>
        </p:grpSpPr>
        <p:pic>
          <p:nvPicPr>
            <p:cNvPr id="153" name="Picture 35">
              <a:extLst>
                <a:ext uri="{FF2B5EF4-FFF2-40B4-BE49-F238E27FC236}">
                  <a16:creationId xmlns:a16="http://schemas.microsoft.com/office/drawing/2014/main" id="{932506CB-5C06-4DBE-A919-1088BDB4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87B97B6-F3D2-4ECD-BAB1-AA532AFA26E5}"/>
                </a:ext>
              </a:extLst>
            </p:cNvPr>
            <p:cNvSpPr txBox="1"/>
            <p:nvPr/>
          </p:nvSpPr>
          <p:spPr>
            <a:xfrm>
              <a:off x="1799382" y="3988665"/>
              <a:ext cx="530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VPC</a:t>
              </a:r>
              <a:endParaRPr lang="ko-KR" altLang="en-US" sz="900" b="1" dirty="0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16A49E89-485A-4D35-8223-74D12D3C4C39}"/>
              </a:ext>
            </a:extLst>
          </p:cNvPr>
          <p:cNvSpPr txBox="1"/>
          <p:nvPr/>
        </p:nvSpPr>
        <p:spPr>
          <a:xfrm>
            <a:off x="5569203" y="1216136"/>
            <a:ext cx="117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172.31.0.0/16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56" name="Group 21">
            <a:extLst>
              <a:ext uri="{FF2B5EF4-FFF2-40B4-BE49-F238E27FC236}">
                <a16:creationId xmlns:a16="http://schemas.microsoft.com/office/drawing/2014/main" id="{2ACEB373-80FD-41C4-9EE7-C015B9FCEFC5}"/>
              </a:ext>
            </a:extLst>
          </p:cNvPr>
          <p:cNvGrpSpPr>
            <a:grpSpLocks/>
          </p:cNvGrpSpPr>
          <p:nvPr/>
        </p:nvGrpSpPr>
        <p:grpSpPr bwMode="auto">
          <a:xfrm>
            <a:off x="9372235" y="1211104"/>
            <a:ext cx="2372416" cy="974151"/>
            <a:chOff x="545458" y="4783771"/>
            <a:chExt cx="2293787" cy="1733798"/>
          </a:xfrm>
        </p:grpSpPr>
        <p:sp>
          <p:nvSpPr>
            <p:cNvPr id="157" name="Rounded Rectangle 14">
              <a:extLst>
                <a:ext uri="{FF2B5EF4-FFF2-40B4-BE49-F238E27FC236}">
                  <a16:creationId xmlns:a16="http://schemas.microsoft.com/office/drawing/2014/main" id="{400DD7DC-5761-4032-B261-D2579D3D62C7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ounded Rectangle 15">
              <a:extLst>
                <a:ext uri="{FF2B5EF4-FFF2-40B4-BE49-F238E27FC236}">
                  <a16:creationId xmlns:a16="http://schemas.microsoft.com/office/drawing/2014/main" id="{BB54796C-91C1-4351-B633-09A367206E39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8417DBB1-629C-48D8-BA30-33256E808DB0}"/>
              </a:ext>
            </a:extLst>
          </p:cNvPr>
          <p:cNvSpPr txBox="1"/>
          <p:nvPr/>
        </p:nvSpPr>
        <p:spPr>
          <a:xfrm>
            <a:off x="9695333" y="967907"/>
            <a:ext cx="117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172.30.0.0/16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C5EB488E-CFD2-4E86-B84D-C3867CA8D5C4}"/>
              </a:ext>
            </a:extLst>
          </p:cNvPr>
          <p:cNvGrpSpPr/>
          <p:nvPr/>
        </p:nvGrpSpPr>
        <p:grpSpPr>
          <a:xfrm>
            <a:off x="9317013" y="936935"/>
            <a:ext cx="530178" cy="382210"/>
            <a:chOff x="1799382" y="3852676"/>
            <a:chExt cx="530178" cy="382210"/>
          </a:xfrm>
        </p:grpSpPr>
        <p:pic>
          <p:nvPicPr>
            <p:cNvPr id="169" name="Picture 35">
              <a:extLst>
                <a:ext uri="{FF2B5EF4-FFF2-40B4-BE49-F238E27FC236}">
                  <a16:creationId xmlns:a16="http://schemas.microsoft.com/office/drawing/2014/main" id="{6D1D7FBB-DA05-4435-9E2B-6CCB3B84E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D5EF8F8-C715-4A2E-9DEA-38EF3C81AB49}"/>
                </a:ext>
              </a:extLst>
            </p:cNvPr>
            <p:cNvSpPr txBox="1"/>
            <p:nvPr/>
          </p:nvSpPr>
          <p:spPr>
            <a:xfrm>
              <a:off x="1799382" y="3988665"/>
              <a:ext cx="530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VPC</a:t>
              </a:r>
              <a:endParaRPr lang="ko-KR" altLang="en-US" sz="900" b="1" dirty="0"/>
            </a:p>
          </p:txBody>
        </p:sp>
      </p:grpSp>
      <p:pic>
        <p:nvPicPr>
          <p:cNvPr id="173" name="Picture 47">
            <a:extLst>
              <a:ext uri="{FF2B5EF4-FFF2-40B4-BE49-F238E27FC236}">
                <a16:creationId xmlns:a16="http://schemas.microsoft.com/office/drawing/2014/main" id="{C5D4F9C5-F1C3-497C-837F-C97F92D4EC7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62" y="1679648"/>
            <a:ext cx="445042" cy="296694"/>
          </a:xfrm>
          <a:prstGeom prst="rect">
            <a:avLst/>
          </a:prstGeom>
        </p:spPr>
      </p:pic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5DC74C99-3EAB-4337-BCCF-9B5C3AFED2B3}"/>
              </a:ext>
            </a:extLst>
          </p:cNvPr>
          <p:cNvCxnSpPr>
            <a:cxnSpLocks/>
          </p:cNvCxnSpPr>
          <p:nvPr/>
        </p:nvCxnSpPr>
        <p:spPr>
          <a:xfrm flipH="1">
            <a:off x="7338612" y="1889191"/>
            <a:ext cx="21166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38482140-C1DF-485F-9994-61B7FEA45E45}"/>
              </a:ext>
            </a:extLst>
          </p:cNvPr>
          <p:cNvCxnSpPr>
            <a:cxnSpLocks/>
          </p:cNvCxnSpPr>
          <p:nvPr/>
        </p:nvCxnSpPr>
        <p:spPr>
          <a:xfrm>
            <a:off x="8712852" y="1735166"/>
            <a:ext cx="33592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CA8D3F23-0663-46EF-9D34-D88AA0548249}"/>
              </a:ext>
            </a:extLst>
          </p:cNvPr>
          <p:cNvCxnSpPr>
            <a:cxnSpLocks/>
          </p:cNvCxnSpPr>
          <p:nvPr/>
        </p:nvCxnSpPr>
        <p:spPr>
          <a:xfrm>
            <a:off x="6691363" y="3973727"/>
            <a:ext cx="690929" cy="12418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4FAFE41-557B-4CAB-9190-3B50348FD356}"/>
              </a:ext>
            </a:extLst>
          </p:cNvPr>
          <p:cNvGrpSpPr/>
          <p:nvPr/>
        </p:nvGrpSpPr>
        <p:grpSpPr>
          <a:xfrm>
            <a:off x="10470137" y="2655556"/>
            <a:ext cx="894752" cy="816688"/>
            <a:chOff x="7877205" y="1348448"/>
            <a:chExt cx="894752" cy="816688"/>
          </a:xfrm>
        </p:grpSpPr>
        <p:pic>
          <p:nvPicPr>
            <p:cNvPr id="129" name="Picture 35">
              <a:extLst>
                <a:ext uri="{FF2B5EF4-FFF2-40B4-BE49-F238E27FC236}">
                  <a16:creationId xmlns:a16="http://schemas.microsoft.com/office/drawing/2014/main" id="{05EC2D4B-5A83-4316-B5BB-960DFADF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191" y="1348448"/>
              <a:ext cx="544780" cy="65373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8BF9C75-29BB-4628-88FC-81B8A7E4E213}"/>
                </a:ext>
              </a:extLst>
            </p:cNvPr>
            <p:cNvSpPr txBox="1"/>
            <p:nvPr/>
          </p:nvSpPr>
          <p:spPr>
            <a:xfrm>
              <a:off x="7877205" y="2009504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pic>
        <p:nvPicPr>
          <p:cNvPr id="134" name="Picture 47">
            <a:extLst>
              <a:ext uri="{FF2B5EF4-FFF2-40B4-BE49-F238E27FC236}">
                <a16:creationId xmlns:a16="http://schemas.microsoft.com/office/drawing/2014/main" id="{34AA1929-2D1A-46B4-BA62-4152C85ACE8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035" y="2899689"/>
            <a:ext cx="445042" cy="296694"/>
          </a:xfrm>
          <a:prstGeom prst="rect">
            <a:avLst/>
          </a:prstGeom>
        </p:spPr>
      </p:pic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87A402D-7EF0-45A4-BAB1-2CE7DF020B4F}"/>
              </a:ext>
            </a:extLst>
          </p:cNvPr>
          <p:cNvCxnSpPr>
            <a:cxnSpLocks/>
          </p:cNvCxnSpPr>
          <p:nvPr/>
        </p:nvCxnSpPr>
        <p:spPr>
          <a:xfrm flipV="1">
            <a:off x="9786514" y="3360886"/>
            <a:ext cx="376174" cy="372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2E13986-C1F6-414B-85D6-88D16981E6A4}"/>
              </a:ext>
            </a:extLst>
          </p:cNvPr>
          <p:cNvCxnSpPr>
            <a:cxnSpLocks/>
          </p:cNvCxnSpPr>
          <p:nvPr/>
        </p:nvCxnSpPr>
        <p:spPr>
          <a:xfrm flipV="1">
            <a:off x="10320525" y="2433539"/>
            <a:ext cx="0" cy="36401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7D306A-4320-49F4-9D8D-5FC34EE38FA0}"/>
              </a:ext>
            </a:extLst>
          </p:cNvPr>
          <p:cNvSpPr txBox="1"/>
          <p:nvPr/>
        </p:nvSpPr>
        <p:spPr>
          <a:xfrm>
            <a:off x="9864180" y="3206113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15650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342">
            <a:extLst>
              <a:ext uri="{FF2B5EF4-FFF2-40B4-BE49-F238E27FC236}">
                <a16:creationId xmlns:a16="http://schemas.microsoft.com/office/drawing/2014/main" id="{6600D5D9-9C8B-48F9-A247-16699D5276AC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1B1E891-6FA3-444A-9394-9C86B9505675}"/>
              </a:ext>
            </a:extLst>
          </p:cNvPr>
          <p:cNvSpPr txBox="1"/>
          <p:nvPr/>
        </p:nvSpPr>
        <p:spPr>
          <a:xfrm>
            <a:off x="6934805" y="3701653"/>
            <a:ext cx="149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Lambda subnet a 172.31.50.0/24</a:t>
            </a:r>
            <a:endParaRPr lang="ko-KR" altLang="en-US" sz="800" b="1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22897EC-75CB-4D1E-B401-96FBCC06ED04}"/>
              </a:ext>
            </a:extLst>
          </p:cNvPr>
          <p:cNvSpPr txBox="1"/>
          <p:nvPr/>
        </p:nvSpPr>
        <p:spPr>
          <a:xfrm>
            <a:off x="4397292" y="255541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네트워크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12A9F2C8-D605-4610-8CAC-3909E40CC5C0}"/>
              </a:ext>
            </a:extLst>
          </p:cNvPr>
          <p:cNvGrpSpPr/>
          <p:nvPr/>
        </p:nvGrpSpPr>
        <p:grpSpPr>
          <a:xfrm>
            <a:off x="7297410" y="2986932"/>
            <a:ext cx="647936" cy="678564"/>
            <a:chOff x="5467632" y="1459774"/>
            <a:chExt cx="636547" cy="666637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B8B0159-9C44-4AE6-B8D8-854BDB2D999C}"/>
                </a:ext>
              </a:extLst>
            </p:cNvPr>
            <p:cNvSpPr txBox="1"/>
            <p:nvPr/>
          </p:nvSpPr>
          <p:spPr>
            <a:xfrm>
              <a:off x="5467632" y="1961131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251" name="Picture 43">
              <a:extLst>
                <a:ext uri="{FF2B5EF4-FFF2-40B4-BE49-F238E27FC236}">
                  <a16:creationId xmlns:a16="http://schemas.microsoft.com/office/drawing/2014/main" id="{6F913293-A006-4F5C-9E1E-E31B37B1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4"/>
              <a:ext cx="467505" cy="485839"/>
            </a:xfrm>
            <a:prstGeom prst="rect">
              <a:avLst/>
            </a:prstGeom>
          </p:spPr>
        </p:pic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2E823C0F-2BA1-4C0B-BB57-4D17ADC7BAA4}"/>
              </a:ext>
            </a:extLst>
          </p:cNvPr>
          <p:cNvGrpSpPr/>
          <p:nvPr/>
        </p:nvGrpSpPr>
        <p:grpSpPr>
          <a:xfrm>
            <a:off x="10723612" y="2951117"/>
            <a:ext cx="894752" cy="669587"/>
            <a:chOff x="2731764" y="5209711"/>
            <a:chExt cx="894752" cy="669587"/>
          </a:xfrm>
        </p:grpSpPr>
        <p:pic>
          <p:nvPicPr>
            <p:cNvPr id="253" name="Picture 5">
              <a:extLst>
                <a:ext uri="{FF2B5EF4-FFF2-40B4-BE49-F238E27FC236}">
                  <a16:creationId xmlns:a16="http://schemas.microsoft.com/office/drawing/2014/main" id="{EF8CCB42-7CA4-4031-96DC-206738BF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858" y="5209711"/>
              <a:ext cx="423070" cy="489174"/>
            </a:xfrm>
            <a:prstGeom prst="rect">
              <a:avLst/>
            </a:prstGeom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9B7EAED-8ED4-403D-81A6-52607B485E03}"/>
                </a:ext>
              </a:extLst>
            </p:cNvPr>
            <p:cNvSpPr txBox="1"/>
            <p:nvPr/>
          </p:nvSpPr>
          <p:spPr>
            <a:xfrm>
              <a:off x="2731764" y="5723666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회원정보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(standby)</a:t>
              </a:r>
            </a:p>
          </p:txBody>
        </p:sp>
      </p:grpSp>
      <p:grpSp>
        <p:nvGrpSpPr>
          <p:cNvPr id="149" name="Group 21">
            <a:extLst>
              <a:ext uri="{FF2B5EF4-FFF2-40B4-BE49-F238E27FC236}">
                <a16:creationId xmlns:a16="http://schemas.microsoft.com/office/drawing/2014/main" id="{2092957A-1CE2-4EF3-BB72-F8A297C5FD83}"/>
              </a:ext>
            </a:extLst>
          </p:cNvPr>
          <p:cNvGrpSpPr>
            <a:grpSpLocks/>
          </p:cNvGrpSpPr>
          <p:nvPr/>
        </p:nvGrpSpPr>
        <p:grpSpPr bwMode="auto">
          <a:xfrm>
            <a:off x="2981568" y="2628100"/>
            <a:ext cx="8603287" cy="1500323"/>
            <a:chOff x="545458" y="4783771"/>
            <a:chExt cx="2293787" cy="1733798"/>
          </a:xfrm>
        </p:grpSpPr>
        <p:sp>
          <p:nvSpPr>
            <p:cNvPr id="150" name="Rounded Rectangle 14">
              <a:extLst>
                <a:ext uri="{FF2B5EF4-FFF2-40B4-BE49-F238E27FC236}">
                  <a16:creationId xmlns:a16="http://schemas.microsoft.com/office/drawing/2014/main" id="{45FB7757-F64C-4E2B-A27C-1DAD1A4CC1D9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ounded Rectangle 15">
              <a:extLst>
                <a:ext uri="{FF2B5EF4-FFF2-40B4-BE49-F238E27FC236}">
                  <a16:creationId xmlns:a16="http://schemas.microsoft.com/office/drawing/2014/main" id="{D4CE5612-2DEA-4461-B705-C0B0F382BCA4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Rounded Rectangle 21">
            <a:extLst>
              <a:ext uri="{FF2B5EF4-FFF2-40B4-BE49-F238E27FC236}">
                <a16:creationId xmlns:a16="http://schemas.microsoft.com/office/drawing/2014/main" id="{AC787AA9-036F-43A4-908F-51846F8DDAF3}"/>
              </a:ext>
            </a:extLst>
          </p:cNvPr>
          <p:cNvSpPr/>
          <p:nvPr/>
        </p:nvSpPr>
        <p:spPr>
          <a:xfrm>
            <a:off x="2572671" y="1266695"/>
            <a:ext cx="9132633" cy="5117542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132" name="Rounded Rectangle 6">
            <a:extLst>
              <a:ext uri="{FF2B5EF4-FFF2-40B4-BE49-F238E27FC236}">
                <a16:creationId xmlns:a16="http://schemas.microsoft.com/office/drawing/2014/main" id="{CB81E8F1-06BA-4160-B66A-8DC879865BCE}"/>
              </a:ext>
            </a:extLst>
          </p:cNvPr>
          <p:cNvSpPr/>
          <p:nvPr/>
        </p:nvSpPr>
        <p:spPr>
          <a:xfrm>
            <a:off x="4611148" y="2324827"/>
            <a:ext cx="3405980" cy="3953961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134" name="Rounded Rectangle 6">
            <a:extLst>
              <a:ext uri="{FF2B5EF4-FFF2-40B4-BE49-F238E27FC236}">
                <a16:creationId xmlns:a16="http://schemas.microsoft.com/office/drawing/2014/main" id="{70BBACD2-CA85-4FB0-A984-798BF3E17DA2}"/>
              </a:ext>
            </a:extLst>
          </p:cNvPr>
          <p:cNvSpPr/>
          <p:nvPr/>
        </p:nvSpPr>
        <p:spPr>
          <a:xfrm>
            <a:off x="8098120" y="2324827"/>
            <a:ext cx="3388301" cy="3953961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135" name="TextBox 32">
            <a:extLst>
              <a:ext uri="{FF2B5EF4-FFF2-40B4-BE49-F238E27FC236}">
                <a16:creationId xmlns:a16="http://schemas.microsoft.com/office/drawing/2014/main" id="{0731B3F9-CE7F-49AF-A5F4-36EA3FB8C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037" y="6055069"/>
            <a:ext cx="15573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>
                <a:latin typeface="+mj-lt"/>
                <a:ea typeface="Verdana" pitchFamily="34" charset="0"/>
                <a:cs typeface="Helvetica Neue"/>
              </a:rPr>
              <a:t>Availability Zone A</a:t>
            </a:r>
          </a:p>
        </p:txBody>
      </p:sp>
      <p:sp>
        <p:nvSpPr>
          <p:cNvPr id="136" name="TextBox 32">
            <a:extLst>
              <a:ext uri="{FF2B5EF4-FFF2-40B4-BE49-F238E27FC236}">
                <a16:creationId xmlns:a16="http://schemas.microsoft.com/office/drawing/2014/main" id="{916F6420-79CF-4FA7-8890-23EDA5A8C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0483" y="6055069"/>
            <a:ext cx="15573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>
                <a:latin typeface="+mj-lt"/>
                <a:ea typeface="Verdana" pitchFamily="34" charset="0"/>
                <a:cs typeface="Helvetica Neue"/>
              </a:rPr>
              <a:t>Availability Zone C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74C3584A-F6AF-4266-94D5-AC7E2A0A91E0}"/>
              </a:ext>
            </a:extLst>
          </p:cNvPr>
          <p:cNvGrpSpPr/>
          <p:nvPr/>
        </p:nvGrpSpPr>
        <p:grpSpPr>
          <a:xfrm>
            <a:off x="10621818" y="1312224"/>
            <a:ext cx="894752" cy="806035"/>
            <a:chOff x="4379940" y="709817"/>
            <a:chExt cx="894752" cy="806035"/>
          </a:xfrm>
        </p:grpSpPr>
        <p:pic>
          <p:nvPicPr>
            <p:cNvPr id="144" name="Picture 6">
              <a:extLst>
                <a:ext uri="{FF2B5EF4-FFF2-40B4-BE49-F238E27FC236}">
                  <a16:creationId xmlns:a16="http://schemas.microsoft.com/office/drawing/2014/main" id="{9AE20A8A-E4C9-40AD-BD8B-D7E5E1F77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5091CE3-3D12-4EAF-835F-68FA4C587305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A79A180-64F0-4D4E-BAC5-78AD33E16EEA}"/>
              </a:ext>
            </a:extLst>
          </p:cNvPr>
          <p:cNvGrpSpPr/>
          <p:nvPr/>
        </p:nvGrpSpPr>
        <p:grpSpPr>
          <a:xfrm>
            <a:off x="9628367" y="1308327"/>
            <a:ext cx="894752" cy="806035"/>
            <a:chOff x="4379940" y="709817"/>
            <a:chExt cx="894752" cy="806035"/>
          </a:xfrm>
        </p:grpSpPr>
        <p:pic>
          <p:nvPicPr>
            <p:cNvPr id="147" name="Picture 6">
              <a:extLst>
                <a:ext uri="{FF2B5EF4-FFF2-40B4-BE49-F238E27FC236}">
                  <a16:creationId xmlns:a16="http://schemas.microsoft.com/office/drawing/2014/main" id="{50A5D36D-2230-4619-B479-4C20F949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E7A79A3-2639-42EC-AFB6-11F389546F10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Video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</a:p>
          </p:txBody>
        </p:sp>
      </p:grpSp>
      <p:grpSp>
        <p:nvGrpSpPr>
          <p:cNvPr id="167" name="Group 21">
            <a:extLst>
              <a:ext uri="{FF2B5EF4-FFF2-40B4-BE49-F238E27FC236}">
                <a16:creationId xmlns:a16="http://schemas.microsoft.com/office/drawing/2014/main" id="{DFFF33BC-D852-4820-B85D-FA630D6062EB}"/>
              </a:ext>
            </a:extLst>
          </p:cNvPr>
          <p:cNvGrpSpPr>
            <a:grpSpLocks/>
          </p:cNvGrpSpPr>
          <p:nvPr/>
        </p:nvGrpSpPr>
        <p:grpSpPr bwMode="auto">
          <a:xfrm>
            <a:off x="2981568" y="4600513"/>
            <a:ext cx="8603287" cy="1461879"/>
            <a:chOff x="545458" y="4783771"/>
            <a:chExt cx="2293787" cy="1733798"/>
          </a:xfrm>
        </p:grpSpPr>
        <p:sp>
          <p:nvSpPr>
            <p:cNvPr id="171" name="Rounded Rectangle 14">
              <a:extLst>
                <a:ext uri="{FF2B5EF4-FFF2-40B4-BE49-F238E27FC236}">
                  <a16:creationId xmlns:a16="http://schemas.microsoft.com/office/drawing/2014/main" id="{4B9DEDE3-6D36-4B71-8ADE-E42B6D93E210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ounded Rectangle 15">
              <a:extLst>
                <a:ext uri="{FF2B5EF4-FFF2-40B4-BE49-F238E27FC236}">
                  <a16:creationId xmlns:a16="http://schemas.microsoft.com/office/drawing/2014/main" id="{D103F358-54C0-4EFD-A891-C9663F8B0FAA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4439BF12-20D0-4FFB-9192-31961126A782}"/>
              </a:ext>
            </a:extLst>
          </p:cNvPr>
          <p:cNvGrpSpPr/>
          <p:nvPr/>
        </p:nvGrpSpPr>
        <p:grpSpPr>
          <a:xfrm>
            <a:off x="3152724" y="4311305"/>
            <a:ext cx="530178" cy="382210"/>
            <a:chOff x="1799382" y="3852676"/>
            <a:chExt cx="530178" cy="382210"/>
          </a:xfrm>
        </p:grpSpPr>
        <p:pic>
          <p:nvPicPr>
            <p:cNvPr id="175" name="Picture 35">
              <a:extLst>
                <a:ext uri="{FF2B5EF4-FFF2-40B4-BE49-F238E27FC236}">
                  <a16:creationId xmlns:a16="http://schemas.microsoft.com/office/drawing/2014/main" id="{B009EA3A-9E22-4EAE-BB71-97706131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0A04723-7413-4F33-B03F-AACD86576217}"/>
                </a:ext>
              </a:extLst>
            </p:cNvPr>
            <p:cNvSpPr txBox="1"/>
            <p:nvPr/>
          </p:nvSpPr>
          <p:spPr>
            <a:xfrm>
              <a:off x="1799382" y="3988665"/>
              <a:ext cx="530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VPC</a:t>
              </a:r>
              <a:endParaRPr lang="ko-KR" altLang="en-US" sz="900" b="1" dirty="0"/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EBAF7E76-A248-46C1-AA16-B9C94AB31FD7}"/>
              </a:ext>
            </a:extLst>
          </p:cNvPr>
          <p:cNvGrpSpPr/>
          <p:nvPr/>
        </p:nvGrpSpPr>
        <p:grpSpPr>
          <a:xfrm>
            <a:off x="7578806" y="4804362"/>
            <a:ext cx="894752" cy="797465"/>
            <a:chOff x="3356928" y="5134175"/>
            <a:chExt cx="894752" cy="797465"/>
          </a:xfrm>
        </p:grpSpPr>
        <p:pic>
          <p:nvPicPr>
            <p:cNvPr id="222" name="Picture 5">
              <a:extLst>
                <a:ext uri="{FF2B5EF4-FFF2-40B4-BE49-F238E27FC236}">
                  <a16:creationId xmlns:a16="http://schemas.microsoft.com/office/drawing/2014/main" id="{26D96B22-18BF-44C5-AC10-B1A14AD62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21" y="5134175"/>
              <a:ext cx="521366" cy="602829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6616376-9508-4251-81FC-4A244A855615}"/>
                </a:ext>
              </a:extLst>
            </p:cNvPr>
            <p:cNvSpPr txBox="1"/>
            <p:nvPr/>
          </p:nvSpPr>
          <p:spPr>
            <a:xfrm>
              <a:off x="3356928" y="5776008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수강신청</a:t>
              </a:r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DB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Aurora</a:t>
              </a:r>
            </a:p>
          </p:txBody>
        </p:sp>
      </p:grpSp>
      <p:sp>
        <p:nvSpPr>
          <p:cNvPr id="269" name="Rounded Rectangle 21">
            <a:extLst>
              <a:ext uri="{FF2B5EF4-FFF2-40B4-BE49-F238E27FC236}">
                <a16:creationId xmlns:a16="http://schemas.microsoft.com/office/drawing/2014/main" id="{F7F63B69-A247-435A-9806-A05F2DA3B71E}"/>
              </a:ext>
            </a:extLst>
          </p:cNvPr>
          <p:cNvSpPr/>
          <p:nvPr/>
        </p:nvSpPr>
        <p:spPr>
          <a:xfrm>
            <a:off x="6879012" y="2770655"/>
            <a:ext cx="1064811" cy="1252440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8F2784B-DF8A-4095-B600-3DC7564AE582}"/>
              </a:ext>
            </a:extLst>
          </p:cNvPr>
          <p:cNvSpPr txBox="1"/>
          <p:nvPr/>
        </p:nvSpPr>
        <p:spPr>
          <a:xfrm>
            <a:off x="3496041" y="2392304"/>
            <a:ext cx="117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172.31.0.0/16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A438338-FEDD-4D6B-B1E4-5695C79EB3D7}"/>
              </a:ext>
            </a:extLst>
          </p:cNvPr>
          <p:cNvSpPr txBox="1"/>
          <p:nvPr/>
        </p:nvSpPr>
        <p:spPr>
          <a:xfrm>
            <a:off x="3478693" y="4341174"/>
            <a:ext cx="117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cs typeface="Arial" panose="020B0604020202020204" pitchFamily="34" charset="0"/>
              </a:rPr>
              <a:t>172.30.0.0/16</a:t>
            </a:r>
            <a:endParaRPr lang="ko-KR" altLang="en-US" sz="12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290" name="Rounded Rectangle 21">
            <a:extLst>
              <a:ext uri="{FF2B5EF4-FFF2-40B4-BE49-F238E27FC236}">
                <a16:creationId xmlns:a16="http://schemas.microsoft.com/office/drawing/2014/main" id="{5600DE4F-888F-41D2-9EBC-50DCF09029F6}"/>
              </a:ext>
            </a:extLst>
          </p:cNvPr>
          <p:cNvSpPr/>
          <p:nvPr/>
        </p:nvSpPr>
        <p:spPr>
          <a:xfrm>
            <a:off x="8248580" y="2791688"/>
            <a:ext cx="1051412" cy="122361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8B0F8E61-87AA-406B-B20F-2BB586FE0778}"/>
              </a:ext>
            </a:extLst>
          </p:cNvPr>
          <p:cNvSpPr txBox="1"/>
          <p:nvPr/>
        </p:nvSpPr>
        <p:spPr>
          <a:xfrm>
            <a:off x="8257043" y="3698672"/>
            <a:ext cx="149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Lambda subnet c 172.31.51.0/24</a:t>
            </a:r>
            <a:endParaRPr lang="ko-KR" altLang="en-US" sz="800" b="1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A6C9102-AE3D-4580-BA4D-73C20828655A}"/>
              </a:ext>
            </a:extLst>
          </p:cNvPr>
          <p:cNvSpPr txBox="1"/>
          <p:nvPr/>
        </p:nvSpPr>
        <p:spPr>
          <a:xfrm>
            <a:off x="4999887" y="5472011"/>
            <a:ext cx="149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Lambda subnet a 172.30.10.0/24</a:t>
            </a:r>
            <a:endParaRPr lang="ko-KR" altLang="en-US" sz="800" b="1" dirty="0"/>
          </a:p>
        </p:txBody>
      </p:sp>
      <p:sp>
        <p:nvSpPr>
          <p:cNvPr id="297" name="Rounded Rectangle 21">
            <a:extLst>
              <a:ext uri="{FF2B5EF4-FFF2-40B4-BE49-F238E27FC236}">
                <a16:creationId xmlns:a16="http://schemas.microsoft.com/office/drawing/2014/main" id="{2CD5BAAF-A622-4D6F-B9BC-C8DE2CFAAB2F}"/>
              </a:ext>
            </a:extLst>
          </p:cNvPr>
          <p:cNvSpPr/>
          <p:nvPr/>
        </p:nvSpPr>
        <p:spPr>
          <a:xfrm>
            <a:off x="4653804" y="4766846"/>
            <a:ext cx="1337298" cy="1046637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B29234D-269C-4893-B6C9-0A88EB3B3D13}"/>
              </a:ext>
            </a:extLst>
          </p:cNvPr>
          <p:cNvSpPr txBox="1"/>
          <p:nvPr/>
        </p:nvSpPr>
        <p:spPr>
          <a:xfrm>
            <a:off x="10164158" y="5527185"/>
            <a:ext cx="1496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Lambda subnet c 172.30.20.0/24</a:t>
            </a:r>
            <a:endParaRPr lang="ko-KR" altLang="en-US" sz="800" b="1" dirty="0"/>
          </a:p>
        </p:txBody>
      </p:sp>
      <p:sp>
        <p:nvSpPr>
          <p:cNvPr id="303" name="Rounded Rectangle 21">
            <a:extLst>
              <a:ext uri="{FF2B5EF4-FFF2-40B4-BE49-F238E27FC236}">
                <a16:creationId xmlns:a16="http://schemas.microsoft.com/office/drawing/2014/main" id="{D20BC7B2-7CC6-4F33-AEA7-8C4997F822BD}"/>
              </a:ext>
            </a:extLst>
          </p:cNvPr>
          <p:cNvSpPr/>
          <p:nvPr/>
        </p:nvSpPr>
        <p:spPr>
          <a:xfrm>
            <a:off x="10092983" y="4804362"/>
            <a:ext cx="1337298" cy="1019767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305" name="Rounded Rectangle 21">
            <a:extLst>
              <a:ext uri="{FF2B5EF4-FFF2-40B4-BE49-F238E27FC236}">
                <a16:creationId xmlns:a16="http://schemas.microsoft.com/office/drawing/2014/main" id="{6237ACD5-ADF6-4F00-B6B7-D674E16039C8}"/>
              </a:ext>
            </a:extLst>
          </p:cNvPr>
          <p:cNvSpPr/>
          <p:nvPr/>
        </p:nvSpPr>
        <p:spPr>
          <a:xfrm>
            <a:off x="10079502" y="2910131"/>
            <a:ext cx="1353290" cy="102516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BE64E1F-E92B-47CF-AA8F-0F81EC2CC05A}"/>
              </a:ext>
            </a:extLst>
          </p:cNvPr>
          <p:cNvSpPr txBox="1"/>
          <p:nvPr/>
        </p:nvSpPr>
        <p:spPr>
          <a:xfrm>
            <a:off x="10136623" y="3604863"/>
            <a:ext cx="906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DB subnet c 172.31.32.0/24</a:t>
            </a:r>
            <a:endParaRPr lang="ko-KR" altLang="en-US" sz="800" b="1" dirty="0"/>
          </a:p>
        </p:txBody>
      </p:sp>
      <p:sp>
        <p:nvSpPr>
          <p:cNvPr id="307" name="Rounded Rectangle 21">
            <a:extLst>
              <a:ext uri="{FF2B5EF4-FFF2-40B4-BE49-F238E27FC236}">
                <a16:creationId xmlns:a16="http://schemas.microsoft.com/office/drawing/2014/main" id="{6FF39720-83C3-417E-B4E8-686F5179D86B}"/>
              </a:ext>
            </a:extLst>
          </p:cNvPr>
          <p:cNvSpPr/>
          <p:nvPr/>
        </p:nvSpPr>
        <p:spPr>
          <a:xfrm>
            <a:off x="6990504" y="4793618"/>
            <a:ext cx="2053248" cy="102516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78DD0003-EED1-4269-B329-0B5D2C67AD33}"/>
              </a:ext>
            </a:extLst>
          </p:cNvPr>
          <p:cNvSpPr txBox="1"/>
          <p:nvPr/>
        </p:nvSpPr>
        <p:spPr>
          <a:xfrm>
            <a:off x="6961733" y="5524011"/>
            <a:ext cx="99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DB subnet a 172.30.1.0/24</a:t>
            </a:r>
            <a:endParaRPr lang="ko-KR" altLang="en-US" sz="800" b="1" dirty="0"/>
          </a:p>
        </p:txBody>
      </p:sp>
      <p:sp>
        <p:nvSpPr>
          <p:cNvPr id="309" name="Rounded Rectangle 21">
            <a:extLst>
              <a:ext uri="{FF2B5EF4-FFF2-40B4-BE49-F238E27FC236}">
                <a16:creationId xmlns:a16="http://schemas.microsoft.com/office/drawing/2014/main" id="{A20D1193-28C3-4ABB-8B1C-44038429479A}"/>
              </a:ext>
            </a:extLst>
          </p:cNvPr>
          <p:cNvSpPr/>
          <p:nvPr/>
        </p:nvSpPr>
        <p:spPr>
          <a:xfrm>
            <a:off x="4666673" y="2946570"/>
            <a:ext cx="1324429" cy="1025168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맑은 고딕" panose="020B0503020000020004" pitchFamily="50" charset="-127"/>
              <a:cs typeface="Helvetica Neue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C5725050-575D-42B6-91F8-0AE5BEC7F602}"/>
              </a:ext>
            </a:extLst>
          </p:cNvPr>
          <p:cNvSpPr txBox="1"/>
          <p:nvPr/>
        </p:nvSpPr>
        <p:spPr>
          <a:xfrm>
            <a:off x="5139677" y="3650037"/>
            <a:ext cx="99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DB subnet a 172.31.31.0/24</a:t>
            </a:r>
            <a:endParaRPr lang="ko-KR" altLang="en-US" sz="800" b="1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23CBCFC-E716-4561-AA32-009E3ED26999}"/>
              </a:ext>
            </a:extLst>
          </p:cNvPr>
          <p:cNvSpPr txBox="1"/>
          <p:nvPr/>
        </p:nvSpPr>
        <p:spPr>
          <a:xfrm>
            <a:off x="8244141" y="5524011"/>
            <a:ext cx="99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DB subnet c 172.30.2.0/24</a:t>
            </a:r>
            <a:endParaRPr lang="ko-KR" altLang="en-US" sz="800" b="1" dirty="0"/>
          </a:p>
        </p:txBody>
      </p:sp>
      <p:pic>
        <p:nvPicPr>
          <p:cNvPr id="129" name="Picture 92">
            <a:extLst>
              <a:ext uri="{FF2B5EF4-FFF2-40B4-BE49-F238E27FC236}">
                <a16:creationId xmlns:a16="http://schemas.microsoft.com/office/drawing/2014/main" id="{5DAE2F63-0EAA-4A66-B811-0C4A9292F7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26" y="2946570"/>
            <a:ext cx="538196" cy="564237"/>
          </a:xfrm>
          <a:prstGeom prst="rect">
            <a:avLst/>
          </a:prstGeom>
        </p:spPr>
      </p:pic>
      <p:pic>
        <p:nvPicPr>
          <p:cNvPr id="312" name="Picture 114">
            <a:extLst>
              <a:ext uri="{FF2B5EF4-FFF2-40B4-BE49-F238E27FC236}">
                <a16:creationId xmlns:a16="http://schemas.microsoft.com/office/drawing/2014/main" id="{D5BAB25A-E896-4796-941F-E5DF91ACFC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60" y="5029517"/>
            <a:ext cx="536134" cy="496713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EB19432-F05A-4B69-A136-2FDFA7FD62FE}"/>
              </a:ext>
            </a:extLst>
          </p:cNvPr>
          <p:cNvGrpSpPr/>
          <p:nvPr/>
        </p:nvGrpSpPr>
        <p:grpSpPr>
          <a:xfrm>
            <a:off x="3167951" y="2324827"/>
            <a:ext cx="530178" cy="382210"/>
            <a:chOff x="1799382" y="3852676"/>
            <a:chExt cx="530178" cy="382210"/>
          </a:xfrm>
        </p:grpSpPr>
        <p:pic>
          <p:nvPicPr>
            <p:cNvPr id="153" name="Picture 35">
              <a:extLst>
                <a:ext uri="{FF2B5EF4-FFF2-40B4-BE49-F238E27FC236}">
                  <a16:creationId xmlns:a16="http://schemas.microsoft.com/office/drawing/2014/main" id="{932506CB-5C06-4DBE-A919-1088BDB4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87B97B6-F3D2-4ECD-BAB1-AA532AFA26E5}"/>
                </a:ext>
              </a:extLst>
            </p:cNvPr>
            <p:cNvSpPr txBox="1"/>
            <p:nvPr/>
          </p:nvSpPr>
          <p:spPr>
            <a:xfrm>
              <a:off x="1799382" y="3988665"/>
              <a:ext cx="530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VPC</a:t>
              </a:r>
              <a:endParaRPr lang="ko-KR" altLang="en-US" sz="900" b="1" dirty="0"/>
            </a:p>
          </p:txBody>
        </p:sp>
      </p:grpSp>
      <p:pic>
        <p:nvPicPr>
          <p:cNvPr id="313" name="Picture 114">
            <a:extLst>
              <a:ext uri="{FF2B5EF4-FFF2-40B4-BE49-F238E27FC236}">
                <a16:creationId xmlns:a16="http://schemas.microsoft.com/office/drawing/2014/main" id="{E77E9E70-3FCD-496E-AC5B-3D6ACB9574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16" y="2995703"/>
            <a:ext cx="536134" cy="496713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7990CD0F-357A-4D53-A7D0-3246DBFE56FA}"/>
              </a:ext>
            </a:extLst>
          </p:cNvPr>
          <p:cNvSpPr txBox="1"/>
          <p:nvPr/>
        </p:nvSpPr>
        <p:spPr>
          <a:xfrm>
            <a:off x="3368816" y="3521065"/>
            <a:ext cx="53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Route Table</a:t>
            </a:r>
            <a:endParaRPr lang="ko-KR" altLang="en-US" sz="8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961F1B91-FED7-42D8-A647-1D15526EB75B}"/>
              </a:ext>
            </a:extLst>
          </p:cNvPr>
          <p:cNvSpPr txBox="1"/>
          <p:nvPr/>
        </p:nvSpPr>
        <p:spPr>
          <a:xfrm>
            <a:off x="3341960" y="5524351"/>
            <a:ext cx="53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Route Table</a:t>
            </a:r>
            <a:endParaRPr lang="ko-KR" altLang="en-US" sz="8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522F327-0BBD-4FD9-AD46-6BF4BF605625}"/>
              </a:ext>
            </a:extLst>
          </p:cNvPr>
          <p:cNvSpPr txBox="1"/>
          <p:nvPr/>
        </p:nvSpPr>
        <p:spPr>
          <a:xfrm>
            <a:off x="2627593" y="5493015"/>
            <a:ext cx="707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Internet</a:t>
            </a:r>
          </a:p>
          <a:p>
            <a:pPr algn="ctr"/>
            <a:r>
              <a:rPr lang="en-US" altLang="ko-KR" sz="800" b="1" dirty="0"/>
              <a:t>gateway</a:t>
            </a:r>
          </a:p>
        </p:txBody>
      </p:sp>
      <p:pic>
        <p:nvPicPr>
          <p:cNvPr id="317" name="Picture 92">
            <a:extLst>
              <a:ext uri="{FF2B5EF4-FFF2-40B4-BE49-F238E27FC236}">
                <a16:creationId xmlns:a16="http://schemas.microsoft.com/office/drawing/2014/main" id="{4C0F6B31-E9B1-4B77-9315-0E58084346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39" y="4961993"/>
            <a:ext cx="538196" cy="564237"/>
          </a:xfrm>
          <a:prstGeom prst="rect">
            <a:avLst/>
          </a:prstGeom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408AB05F-8313-450C-A312-B74F81B0242E}"/>
              </a:ext>
            </a:extLst>
          </p:cNvPr>
          <p:cNvSpPr txBox="1"/>
          <p:nvPr/>
        </p:nvSpPr>
        <p:spPr>
          <a:xfrm>
            <a:off x="2605961" y="3469077"/>
            <a:ext cx="707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Internet</a:t>
            </a:r>
          </a:p>
          <a:p>
            <a:pPr algn="ctr"/>
            <a:r>
              <a:rPr lang="en-US" altLang="ko-KR" sz="800" b="1" dirty="0"/>
              <a:t>gateway</a:t>
            </a:r>
          </a:p>
        </p:txBody>
      </p:sp>
      <p:pic>
        <p:nvPicPr>
          <p:cNvPr id="319" name="Picture 93">
            <a:extLst>
              <a:ext uri="{FF2B5EF4-FFF2-40B4-BE49-F238E27FC236}">
                <a16:creationId xmlns:a16="http://schemas.microsoft.com/office/drawing/2014/main" id="{1BBE0DE6-700A-498A-BCF5-7B8830B300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42" y="2995703"/>
            <a:ext cx="529915" cy="555557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4008086B-724A-4C47-85AD-1FCC49FD35A0}"/>
              </a:ext>
            </a:extLst>
          </p:cNvPr>
          <p:cNvSpPr txBox="1"/>
          <p:nvPr/>
        </p:nvSpPr>
        <p:spPr>
          <a:xfrm>
            <a:off x="3971967" y="3521065"/>
            <a:ext cx="536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ACL</a:t>
            </a:r>
            <a:endParaRPr lang="ko-KR" altLang="en-US" sz="800" b="1" dirty="0"/>
          </a:p>
        </p:txBody>
      </p:sp>
      <p:pic>
        <p:nvPicPr>
          <p:cNvPr id="321" name="Picture 93">
            <a:extLst>
              <a:ext uri="{FF2B5EF4-FFF2-40B4-BE49-F238E27FC236}">
                <a16:creationId xmlns:a16="http://schemas.microsoft.com/office/drawing/2014/main" id="{95620E97-5077-4EA2-9A78-626AFB9955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42" y="5035748"/>
            <a:ext cx="529915" cy="555557"/>
          </a:xfrm>
          <a:prstGeom prst="rect">
            <a:avLst/>
          </a:prstGeom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F2900BBF-33D0-431C-A5EE-E9E7455667E9}"/>
              </a:ext>
            </a:extLst>
          </p:cNvPr>
          <p:cNvSpPr txBox="1"/>
          <p:nvPr/>
        </p:nvSpPr>
        <p:spPr>
          <a:xfrm>
            <a:off x="3971967" y="5561110"/>
            <a:ext cx="536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ACL</a:t>
            </a:r>
            <a:endParaRPr lang="ko-KR" altLang="en-US" sz="800" b="1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D84508-45A9-4F4E-9509-B27B418D0790}"/>
              </a:ext>
            </a:extLst>
          </p:cNvPr>
          <p:cNvGrpSpPr/>
          <p:nvPr/>
        </p:nvGrpSpPr>
        <p:grpSpPr>
          <a:xfrm>
            <a:off x="8265943" y="2995204"/>
            <a:ext cx="647936" cy="678564"/>
            <a:chOff x="5467632" y="1459774"/>
            <a:chExt cx="636547" cy="66663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B8B664A-529E-434B-AF4C-420F2D855FFC}"/>
                </a:ext>
              </a:extLst>
            </p:cNvPr>
            <p:cNvSpPr txBox="1"/>
            <p:nvPr/>
          </p:nvSpPr>
          <p:spPr>
            <a:xfrm>
              <a:off x="5467632" y="1961131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99" name="Picture 43">
              <a:extLst>
                <a:ext uri="{FF2B5EF4-FFF2-40B4-BE49-F238E27FC236}">
                  <a16:creationId xmlns:a16="http://schemas.microsoft.com/office/drawing/2014/main" id="{2EE6AE8F-5DD7-4D8D-BE12-F4112CF8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4"/>
              <a:ext cx="467505" cy="485839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3854CF5-26E3-47CA-A9EA-956BB125020E}"/>
              </a:ext>
            </a:extLst>
          </p:cNvPr>
          <p:cNvGrpSpPr/>
          <p:nvPr/>
        </p:nvGrpSpPr>
        <p:grpSpPr>
          <a:xfrm>
            <a:off x="10841585" y="4861453"/>
            <a:ext cx="647936" cy="678564"/>
            <a:chOff x="5467632" y="1459774"/>
            <a:chExt cx="636547" cy="66663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B31C15-D780-4B47-850D-606621BB71F5}"/>
                </a:ext>
              </a:extLst>
            </p:cNvPr>
            <p:cNvSpPr txBox="1"/>
            <p:nvPr/>
          </p:nvSpPr>
          <p:spPr>
            <a:xfrm>
              <a:off x="5467632" y="1961131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02" name="Picture 43">
              <a:extLst>
                <a:ext uri="{FF2B5EF4-FFF2-40B4-BE49-F238E27FC236}">
                  <a16:creationId xmlns:a16="http://schemas.microsoft.com/office/drawing/2014/main" id="{4FE96DD7-8DA2-44D3-83F8-95BA7F06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4"/>
              <a:ext cx="467505" cy="485839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EE50AED-2355-431D-A581-5F23FCE99DEC}"/>
              </a:ext>
            </a:extLst>
          </p:cNvPr>
          <p:cNvGrpSpPr/>
          <p:nvPr/>
        </p:nvGrpSpPr>
        <p:grpSpPr>
          <a:xfrm>
            <a:off x="4698990" y="4808112"/>
            <a:ext cx="647936" cy="678564"/>
            <a:chOff x="5467632" y="1459774"/>
            <a:chExt cx="636547" cy="66663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357586E-A9CD-44D8-8ED4-FFFF4493C009}"/>
                </a:ext>
              </a:extLst>
            </p:cNvPr>
            <p:cNvSpPr txBox="1"/>
            <p:nvPr/>
          </p:nvSpPr>
          <p:spPr>
            <a:xfrm>
              <a:off x="5467632" y="1961131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05" name="Picture 43">
              <a:extLst>
                <a:ext uri="{FF2B5EF4-FFF2-40B4-BE49-F238E27FC236}">
                  <a16:creationId xmlns:a16="http://schemas.microsoft.com/office/drawing/2014/main" id="{690D6128-251F-497C-88D7-341D382B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4"/>
              <a:ext cx="467505" cy="48583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B69D11F-B2DC-45EA-8C43-343EF4872CFC}"/>
              </a:ext>
            </a:extLst>
          </p:cNvPr>
          <p:cNvGrpSpPr/>
          <p:nvPr/>
        </p:nvGrpSpPr>
        <p:grpSpPr>
          <a:xfrm>
            <a:off x="4500810" y="2981738"/>
            <a:ext cx="894752" cy="709036"/>
            <a:chOff x="4501259" y="3049475"/>
            <a:chExt cx="894752" cy="70903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23E6B0E-3919-4CC5-98EC-98A5FE8DCDB7}"/>
                </a:ext>
              </a:extLst>
            </p:cNvPr>
            <p:cNvSpPr txBox="1"/>
            <p:nvPr/>
          </p:nvSpPr>
          <p:spPr>
            <a:xfrm>
              <a:off x="4501259" y="3602879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회원정보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</a:p>
          </p:txBody>
        </p:sp>
        <p:pic>
          <p:nvPicPr>
            <p:cNvPr id="106" name="Picture 5">
              <a:extLst>
                <a:ext uri="{FF2B5EF4-FFF2-40B4-BE49-F238E27FC236}">
                  <a16:creationId xmlns:a16="http://schemas.microsoft.com/office/drawing/2014/main" id="{17BF71CA-8EC4-4F53-A4AF-A75C0426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921" y="3049475"/>
              <a:ext cx="423070" cy="48917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A03DCB-3047-4344-BBD2-2D7B8EB2BDE1}"/>
              </a:ext>
            </a:extLst>
          </p:cNvPr>
          <p:cNvGrpSpPr/>
          <p:nvPr/>
        </p:nvGrpSpPr>
        <p:grpSpPr>
          <a:xfrm>
            <a:off x="5875020" y="3209147"/>
            <a:ext cx="1173575" cy="388696"/>
            <a:chOff x="5875020" y="3209147"/>
            <a:chExt cx="1173575" cy="3886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" name="화살표: 왼쪽/오른쪽 15">
              <a:extLst>
                <a:ext uri="{FF2B5EF4-FFF2-40B4-BE49-F238E27FC236}">
                  <a16:creationId xmlns:a16="http://schemas.microsoft.com/office/drawing/2014/main" id="{923BC822-7AC9-40CE-BAD8-B2B035AE5B0A}"/>
                </a:ext>
              </a:extLst>
            </p:cNvPr>
            <p:cNvSpPr/>
            <p:nvPr/>
          </p:nvSpPr>
          <p:spPr>
            <a:xfrm>
              <a:off x="5875020" y="3345180"/>
              <a:ext cx="1173575" cy="152079"/>
            </a:xfrm>
            <a:prstGeom prst="left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3487C19-E6D2-49F0-A8FA-A9C8A5FA8F9B}"/>
                </a:ext>
              </a:extLst>
            </p:cNvPr>
            <p:cNvSpPr/>
            <p:nvPr/>
          </p:nvSpPr>
          <p:spPr>
            <a:xfrm>
              <a:off x="6094896" y="3209147"/>
              <a:ext cx="675716" cy="388696"/>
            </a:xfrm>
            <a:prstGeom prst="roundRect">
              <a:avLst>
                <a:gd name="adj" fmla="val 18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solidFill>
                    <a:schemeClr val="tx1"/>
                  </a:solidFill>
                </a:rPr>
                <a:t>security group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647FAE4-0421-43EB-9B8D-AC4BF0EFA1B1}"/>
              </a:ext>
            </a:extLst>
          </p:cNvPr>
          <p:cNvGrpSpPr/>
          <p:nvPr/>
        </p:nvGrpSpPr>
        <p:grpSpPr>
          <a:xfrm>
            <a:off x="9113520" y="3209147"/>
            <a:ext cx="1173575" cy="388696"/>
            <a:chOff x="5875020" y="3209147"/>
            <a:chExt cx="1173575" cy="3886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5" name="화살표: 왼쪽/오른쪽 114">
              <a:extLst>
                <a:ext uri="{FF2B5EF4-FFF2-40B4-BE49-F238E27FC236}">
                  <a16:creationId xmlns:a16="http://schemas.microsoft.com/office/drawing/2014/main" id="{10455540-4B81-4278-83C4-1615F0BD3282}"/>
                </a:ext>
              </a:extLst>
            </p:cNvPr>
            <p:cNvSpPr/>
            <p:nvPr/>
          </p:nvSpPr>
          <p:spPr>
            <a:xfrm>
              <a:off x="5875020" y="3345180"/>
              <a:ext cx="1173575" cy="152079"/>
            </a:xfrm>
            <a:prstGeom prst="left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98A3745D-41C9-4741-AA40-196F1B22642C}"/>
                </a:ext>
              </a:extLst>
            </p:cNvPr>
            <p:cNvSpPr/>
            <p:nvPr/>
          </p:nvSpPr>
          <p:spPr>
            <a:xfrm>
              <a:off x="6094896" y="3209147"/>
              <a:ext cx="675716" cy="388696"/>
            </a:xfrm>
            <a:prstGeom prst="roundRect">
              <a:avLst>
                <a:gd name="adj" fmla="val 18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solidFill>
                    <a:schemeClr val="tx1"/>
                  </a:solidFill>
                </a:rPr>
                <a:t>security group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747FD99-B5E6-497B-9343-2F89FE761C7F}"/>
              </a:ext>
            </a:extLst>
          </p:cNvPr>
          <p:cNvGrpSpPr/>
          <p:nvPr/>
        </p:nvGrpSpPr>
        <p:grpSpPr>
          <a:xfrm>
            <a:off x="8867726" y="5106527"/>
            <a:ext cx="1409184" cy="388696"/>
            <a:chOff x="5875020" y="3209147"/>
            <a:chExt cx="1173575" cy="3886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8" name="화살표: 왼쪽/오른쪽 117">
              <a:extLst>
                <a:ext uri="{FF2B5EF4-FFF2-40B4-BE49-F238E27FC236}">
                  <a16:creationId xmlns:a16="http://schemas.microsoft.com/office/drawing/2014/main" id="{FA099037-3782-41D4-BF1F-8981AE2CF42A}"/>
                </a:ext>
              </a:extLst>
            </p:cNvPr>
            <p:cNvSpPr/>
            <p:nvPr/>
          </p:nvSpPr>
          <p:spPr>
            <a:xfrm>
              <a:off x="5875020" y="3345180"/>
              <a:ext cx="1173575" cy="152079"/>
            </a:xfrm>
            <a:prstGeom prst="left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C4449BA7-DF52-4FDC-A2AF-A56A8C1FC476}"/>
                </a:ext>
              </a:extLst>
            </p:cNvPr>
            <p:cNvSpPr/>
            <p:nvPr/>
          </p:nvSpPr>
          <p:spPr>
            <a:xfrm>
              <a:off x="6123949" y="3209147"/>
              <a:ext cx="675716" cy="388696"/>
            </a:xfrm>
            <a:prstGeom prst="roundRect">
              <a:avLst>
                <a:gd name="adj" fmla="val 18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solidFill>
                    <a:schemeClr val="tx1"/>
                  </a:solidFill>
                </a:rPr>
                <a:t>security group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2871E23-989E-4633-AEDE-BC6411B96400}"/>
              </a:ext>
            </a:extLst>
          </p:cNvPr>
          <p:cNvGrpSpPr/>
          <p:nvPr/>
        </p:nvGrpSpPr>
        <p:grpSpPr>
          <a:xfrm>
            <a:off x="5796866" y="5106527"/>
            <a:ext cx="1409184" cy="388696"/>
            <a:chOff x="5875020" y="3209147"/>
            <a:chExt cx="1173575" cy="3886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4" name="화살표: 왼쪽/오른쪽 123">
              <a:extLst>
                <a:ext uri="{FF2B5EF4-FFF2-40B4-BE49-F238E27FC236}">
                  <a16:creationId xmlns:a16="http://schemas.microsoft.com/office/drawing/2014/main" id="{939D74A6-B0CE-470A-B61F-76F26EE9269D}"/>
                </a:ext>
              </a:extLst>
            </p:cNvPr>
            <p:cNvSpPr/>
            <p:nvPr/>
          </p:nvSpPr>
          <p:spPr>
            <a:xfrm>
              <a:off x="5875020" y="3345180"/>
              <a:ext cx="1173575" cy="152079"/>
            </a:xfrm>
            <a:prstGeom prst="left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837534FB-B4E9-4C02-963D-863FA07CECF9}"/>
                </a:ext>
              </a:extLst>
            </p:cNvPr>
            <p:cNvSpPr/>
            <p:nvPr/>
          </p:nvSpPr>
          <p:spPr>
            <a:xfrm>
              <a:off x="6123949" y="3209147"/>
              <a:ext cx="675716" cy="388696"/>
            </a:xfrm>
            <a:prstGeom prst="roundRect">
              <a:avLst>
                <a:gd name="adj" fmla="val 18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>
                  <a:solidFill>
                    <a:schemeClr val="tx1"/>
                  </a:solidFill>
                </a:rPr>
                <a:t>security group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54B11A-AC8A-4F0D-BE39-49BB46DB71EB}"/>
              </a:ext>
            </a:extLst>
          </p:cNvPr>
          <p:cNvGrpSpPr/>
          <p:nvPr/>
        </p:nvGrpSpPr>
        <p:grpSpPr>
          <a:xfrm>
            <a:off x="6565997" y="2319441"/>
            <a:ext cx="1673433" cy="726604"/>
            <a:chOff x="6565997" y="2319441"/>
            <a:chExt cx="1673433" cy="7266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326689C-5A22-4FBC-9AEB-9A7C3708115E}"/>
                </a:ext>
              </a:extLst>
            </p:cNvPr>
            <p:cNvGrpSpPr/>
            <p:nvPr/>
          </p:nvGrpSpPr>
          <p:grpSpPr>
            <a:xfrm>
              <a:off x="6565997" y="2319844"/>
              <a:ext cx="732647" cy="726201"/>
              <a:chOff x="6619497" y="2356299"/>
              <a:chExt cx="732647" cy="726201"/>
            </a:xfrm>
          </p:grpSpPr>
          <p:pic>
            <p:nvPicPr>
              <p:cNvPr id="127" name="Picture 94">
                <a:extLst>
                  <a:ext uri="{FF2B5EF4-FFF2-40B4-BE49-F238E27FC236}">
                    <a16:creationId xmlns:a16="http://schemas.microsoft.com/office/drawing/2014/main" id="{7DE05753-DE2A-47F9-B7DF-DFA2032D1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949" y="2526943"/>
                <a:ext cx="538195" cy="55555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D731C-0C75-4AD6-A3CD-31BD21168A05}"/>
                  </a:ext>
                </a:extLst>
              </p:cNvPr>
              <p:cNvSpPr txBox="1"/>
              <p:nvPr/>
            </p:nvSpPr>
            <p:spPr>
              <a:xfrm>
                <a:off x="6619497" y="2356299"/>
                <a:ext cx="4251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/>
                  <a:t>NAT</a:t>
                </a:r>
                <a:endParaRPr lang="ko-KR" altLang="en-US" sz="900" b="1" dirty="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9C79F60-DC34-4932-860E-03C8268B19ED}"/>
                </a:ext>
              </a:extLst>
            </p:cNvPr>
            <p:cNvSpPr txBox="1"/>
            <p:nvPr/>
          </p:nvSpPr>
          <p:spPr>
            <a:xfrm>
              <a:off x="6915002" y="2319441"/>
              <a:ext cx="13244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cs typeface="Arial" panose="020B0604020202020204" pitchFamily="34" charset="0"/>
                </a:rPr>
                <a:t>176.34.16.22</a:t>
              </a:r>
              <a:endParaRPr lang="ko-KR" altLang="en-US" sz="900" b="1" dirty="0">
                <a:latin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7F275F-9DA2-4AA9-8FBB-DA7904282528}"/>
              </a:ext>
            </a:extLst>
          </p:cNvPr>
          <p:cNvGrpSpPr/>
          <p:nvPr/>
        </p:nvGrpSpPr>
        <p:grpSpPr>
          <a:xfrm>
            <a:off x="8590992" y="2319441"/>
            <a:ext cx="1673433" cy="726604"/>
            <a:chOff x="6565997" y="2319441"/>
            <a:chExt cx="1673433" cy="726604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16F2DF2-5DB1-445E-A076-F15C6D00F153}"/>
                </a:ext>
              </a:extLst>
            </p:cNvPr>
            <p:cNvGrpSpPr/>
            <p:nvPr/>
          </p:nvGrpSpPr>
          <p:grpSpPr>
            <a:xfrm>
              <a:off x="6565997" y="2319844"/>
              <a:ext cx="732647" cy="726201"/>
              <a:chOff x="6619497" y="2356299"/>
              <a:chExt cx="732647" cy="726201"/>
            </a:xfrm>
          </p:grpSpPr>
          <p:pic>
            <p:nvPicPr>
              <p:cNvPr id="113" name="Picture 94">
                <a:extLst>
                  <a:ext uri="{FF2B5EF4-FFF2-40B4-BE49-F238E27FC236}">
                    <a16:creationId xmlns:a16="http://schemas.microsoft.com/office/drawing/2014/main" id="{7205C5EC-631B-4679-86F4-6DE2CDC35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949" y="2526943"/>
                <a:ext cx="538195" cy="555557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10F857F-3C85-4C6F-90D7-B99CD0C72DEC}"/>
                  </a:ext>
                </a:extLst>
              </p:cNvPr>
              <p:cNvSpPr txBox="1"/>
              <p:nvPr/>
            </p:nvSpPr>
            <p:spPr>
              <a:xfrm>
                <a:off x="6619497" y="2356299"/>
                <a:ext cx="4251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/>
                  <a:t>NAT</a:t>
                </a:r>
                <a:endParaRPr lang="ko-KR" altLang="en-US" sz="900" b="1" dirty="0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D850E4-F6A5-490E-A161-4A2DB8F7EC42}"/>
                </a:ext>
              </a:extLst>
            </p:cNvPr>
            <p:cNvSpPr txBox="1"/>
            <p:nvPr/>
          </p:nvSpPr>
          <p:spPr>
            <a:xfrm>
              <a:off x="6915002" y="2319441"/>
              <a:ext cx="13244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cs typeface="Arial" panose="020B0604020202020204" pitchFamily="34" charset="0"/>
                </a:rPr>
                <a:t>52.198.50.24</a:t>
              </a:r>
              <a:endParaRPr lang="ko-KR" altLang="en-US" sz="900" b="1" dirty="0">
                <a:latin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6B5B906-CD2A-4D69-8896-2C567C99D29C}"/>
              </a:ext>
            </a:extLst>
          </p:cNvPr>
          <p:cNvGrpSpPr/>
          <p:nvPr/>
        </p:nvGrpSpPr>
        <p:grpSpPr>
          <a:xfrm>
            <a:off x="5281991" y="4256382"/>
            <a:ext cx="1673433" cy="726604"/>
            <a:chOff x="6565997" y="2319441"/>
            <a:chExt cx="1673433" cy="726604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6652744F-226D-416B-A7E8-71E439C20D19}"/>
                </a:ext>
              </a:extLst>
            </p:cNvPr>
            <p:cNvGrpSpPr/>
            <p:nvPr/>
          </p:nvGrpSpPr>
          <p:grpSpPr>
            <a:xfrm>
              <a:off x="6565997" y="2319844"/>
              <a:ext cx="732647" cy="726201"/>
              <a:chOff x="6619497" y="2356299"/>
              <a:chExt cx="732647" cy="726201"/>
            </a:xfrm>
          </p:grpSpPr>
          <p:pic>
            <p:nvPicPr>
              <p:cNvPr id="156" name="Picture 94">
                <a:extLst>
                  <a:ext uri="{FF2B5EF4-FFF2-40B4-BE49-F238E27FC236}">
                    <a16:creationId xmlns:a16="http://schemas.microsoft.com/office/drawing/2014/main" id="{8DEA45B7-C166-40C4-A094-B155FAA43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949" y="2526943"/>
                <a:ext cx="538195" cy="555557"/>
              </a:xfrm>
              <a:prstGeom prst="rect">
                <a:avLst/>
              </a:prstGeom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1ED1D51-D928-4049-9BB5-6085663992DA}"/>
                  </a:ext>
                </a:extLst>
              </p:cNvPr>
              <p:cNvSpPr txBox="1"/>
              <p:nvPr/>
            </p:nvSpPr>
            <p:spPr>
              <a:xfrm>
                <a:off x="6619497" y="2356299"/>
                <a:ext cx="4251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/>
                  <a:t>NAT</a:t>
                </a:r>
                <a:endParaRPr lang="ko-KR" altLang="en-US" sz="900" b="1" dirty="0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0B5709F-E9B3-471A-B8AC-C54E0A4D068D}"/>
                </a:ext>
              </a:extLst>
            </p:cNvPr>
            <p:cNvSpPr txBox="1"/>
            <p:nvPr/>
          </p:nvSpPr>
          <p:spPr>
            <a:xfrm>
              <a:off x="6915002" y="2319441"/>
              <a:ext cx="13244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cs typeface="Arial" panose="020B0604020202020204" pitchFamily="34" charset="0"/>
                </a:rPr>
                <a:t>54.178.206.76</a:t>
              </a:r>
              <a:endParaRPr lang="ko-KR" altLang="en-US" sz="900" b="1" dirty="0">
                <a:latin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1A6CDA4A-EA7B-4ED5-9BE0-50ABAED100CC}"/>
              </a:ext>
            </a:extLst>
          </p:cNvPr>
          <p:cNvGrpSpPr/>
          <p:nvPr/>
        </p:nvGrpSpPr>
        <p:grpSpPr>
          <a:xfrm>
            <a:off x="9873212" y="4233825"/>
            <a:ext cx="1673433" cy="726604"/>
            <a:chOff x="6565997" y="2319441"/>
            <a:chExt cx="1673433" cy="726604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8440F788-4EF2-4055-AF7F-775DB8FA9B87}"/>
                </a:ext>
              </a:extLst>
            </p:cNvPr>
            <p:cNvGrpSpPr/>
            <p:nvPr/>
          </p:nvGrpSpPr>
          <p:grpSpPr>
            <a:xfrm>
              <a:off x="6565997" y="2319844"/>
              <a:ext cx="732647" cy="726201"/>
              <a:chOff x="6619497" y="2356299"/>
              <a:chExt cx="732647" cy="726201"/>
            </a:xfrm>
          </p:grpSpPr>
          <p:pic>
            <p:nvPicPr>
              <p:cNvPr id="162" name="Picture 94">
                <a:extLst>
                  <a:ext uri="{FF2B5EF4-FFF2-40B4-BE49-F238E27FC236}">
                    <a16:creationId xmlns:a16="http://schemas.microsoft.com/office/drawing/2014/main" id="{DB0C0834-C519-4F20-806B-67285C8DE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949" y="2526943"/>
                <a:ext cx="538195" cy="555557"/>
              </a:xfrm>
              <a:prstGeom prst="rect">
                <a:avLst/>
              </a:prstGeom>
            </p:spPr>
          </p:pic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A4BADA4-42B3-4602-A12F-EA6920B5CF57}"/>
                  </a:ext>
                </a:extLst>
              </p:cNvPr>
              <p:cNvSpPr txBox="1"/>
              <p:nvPr/>
            </p:nvSpPr>
            <p:spPr>
              <a:xfrm>
                <a:off x="6619497" y="2356299"/>
                <a:ext cx="4251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/>
                  <a:t>NAT</a:t>
                </a:r>
                <a:endParaRPr lang="ko-KR" altLang="en-US" sz="900" b="1" dirty="0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F38A272-DD82-42E9-AB34-52E0B2C3D82E}"/>
                </a:ext>
              </a:extLst>
            </p:cNvPr>
            <p:cNvSpPr txBox="1"/>
            <p:nvPr/>
          </p:nvSpPr>
          <p:spPr>
            <a:xfrm>
              <a:off x="6915002" y="2319441"/>
              <a:ext cx="13244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+mj-ea"/>
                  <a:cs typeface="Arial" panose="020B0604020202020204" pitchFamily="34" charset="0"/>
                </a:rPr>
                <a:t>13.112.74.67</a:t>
              </a:r>
              <a:endParaRPr lang="ko-KR" altLang="en-US" sz="900" b="1" dirty="0">
                <a:latin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73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342">
            <a:extLst>
              <a:ext uri="{FF2B5EF4-FFF2-40B4-BE49-F238E27FC236}">
                <a16:creationId xmlns:a16="http://schemas.microsoft.com/office/drawing/2014/main" id="{6600D5D9-9C8B-48F9-A247-16699D5276AC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22897EC-75CB-4D1E-B401-96FBCC06ED04}"/>
              </a:ext>
            </a:extLst>
          </p:cNvPr>
          <p:cNvSpPr txBox="1"/>
          <p:nvPr/>
        </p:nvSpPr>
        <p:spPr>
          <a:xfrm>
            <a:off x="4397292" y="25554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Front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FC7503F8-B4A8-46BC-B1FF-A2780FE7F43C}"/>
              </a:ext>
            </a:extLst>
          </p:cNvPr>
          <p:cNvSpPr/>
          <p:nvPr/>
        </p:nvSpPr>
        <p:spPr>
          <a:xfrm>
            <a:off x="2190812" y="1326675"/>
            <a:ext cx="4653333" cy="106084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AC4F5C30-D6EF-4685-B2CB-93EC8CA17285}"/>
              </a:ext>
            </a:extLst>
          </p:cNvPr>
          <p:cNvSpPr/>
          <p:nvPr/>
        </p:nvSpPr>
        <p:spPr>
          <a:xfrm>
            <a:off x="2190812" y="2410405"/>
            <a:ext cx="4653333" cy="106084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364FAC8A-75A2-4A96-8E29-A37DA94CF564}"/>
              </a:ext>
            </a:extLst>
          </p:cNvPr>
          <p:cNvSpPr/>
          <p:nvPr/>
        </p:nvSpPr>
        <p:spPr>
          <a:xfrm>
            <a:off x="2190812" y="3505207"/>
            <a:ext cx="4653333" cy="106084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977A66B3-C0B4-428B-8986-0CE0EDC49AA6}"/>
              </a:ext>
            </a:extLst>
          </p:cNvPr>
          <p:cNvSpPr/>
          <p:nvPr/>
        </p:nvSpPr>
        <p:spPr>
          <a:xfrm>
            <a:off x="2190812" y="4600009"/>
            <a:ext cx="4653333" cy="106084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">
            <a:extLst>
              <a:ext uri="{FF2B5EF4-FFF2-40B4-BE49-F238E27FC236}">
                <a16:creationId xmlns:a16="http://schemas.microsoft.com/office/drawing/2014/main" id="{77D1363B-C82B-4008-AB28-4B47B5B9637A}"/>
              </a:ext>
            </a:extLst>
          </p:cNvPr>
          <p:cNvSpPr/>
          <p:nvPr/>
        </p:nvSpPr>
        <p:spPr>
          <a:xfrm>
            <a:off x="2190812" y="5694811"/>
            <a:ext cx="4653333" cy="106084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28BEC-FE97-427E-AC6D-E09DB054CA73}"/>
              </a:ext>
            </a:extLst>
          </p:cNvPr>
          <p:cNvSpPr txBox="1"/>
          <p:nvPr/>
        </p:nvSpPr>
        <p:spPr>
          <a:xfrm>
            <a:off x="5657012" y="485565"/>
            <a:ext cx="323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Single Page Application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B2DAD3-AEB8-454D-9C29-0CAD3C2A43B6}"/>
              </a:ext>
            </a:extLst>
          </p:cNvPr>
          <p:cNvSpPr txBox="1"/>
          <p:nvPr/>
        </p:nvSpPr>
        <p:spPr>
          <a:xfrm>
            <a:off x="2246140" y="171057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Main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B556FE-D02B-4DF4-9F77-EF2F45BB6F1F}"/>
              </a:ext>
            </a:extLst>
          </p:cNvPr>
          <p:cNvSpPr txBox="1"/>
          <p:nvPr/>
        </p:nvSpPr>
        <p:spPr>
          <a:xfrm>
            <a:off x="2246139" y="2794307"/>
            <a:ext cx="89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 Black" panose="020B0A04020102020204" pitchFamily="34" charset="0"/>
              </a:rPr>
              <a:t>Enrol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4F17CD-A143-462E-934E-DE5DB39ECC45}"/>
              </a:ext>
            </a:extLst>
          </p:cNvPr>
          <p:cNvSpPr txBox="1"/>
          <p:nvPr/>
        </p:nvSpPr>
        <p:spPr>
          <a:xfrm>
            <a:off x="2246140" y="388910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Video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21E245-E7A0-482E-A15B-BD8D8DC978A9}"/>
              </a:ext>
            </a:extLst>
          </p:cNvPr>
          <p:cNvSpPr txBox="1"/>
          <p:nvPr/>
        </p:nvSpPr>
        <p:spPr>
          <a:xfrm>
            <a:off x="2246140" y="4983911"/>
            <a:ext cx="89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Voice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14C2FA-ECA5-4584-802B-9F6BA9CCA289}"/>
              </a:ext>
            </a:extLst>
          </p:cNvPr>
          <p:cNvSpPr txBox="1"/>
          <p:nvPr/>
        </p:nvSpPr>
        <p:spPr>
          <a:xfrm>
            <a:off x="2246139" y="6078713"/>
            <a:ext cx="12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Manage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A307A-6860-4377-83E1-77E888D1814C}"/>
              </a:ext>
            </a:extLst>
          </p:cNvPr>
          <p:cNvSpPr txBox="1"/>
          <p:nvPr/>
        </p:nvSpPr>
        <p:spPr>
          <a:xfrm>
            <a:off x="3305841" y="1371713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App.vue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699501-7E90-4D87-80E2-3E1C58A28040}"/>
              </a:ext>
            </a:extLst>
          </p:cNvPr>
          <p:cNvSpPr txBox="1"/>
          <p:nvPr/>
        </p:nvSpPr>
        <p:spPr>
          <a:xfrm>
            <a:off x="4144042" y="1397417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About.vue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D0DF17-ACCE-429E-BA67-DB77CAE84F93}"/>
              </a:ext>
            </a:extLst>
          </p:cNvPr>
          <p:cNvSpPr txBox="1"/>
          <p:nvPr/>
        </p:nvSpPr>
        <p:spPr>
          <a:xfrm>
            <a:off x="3305841" y="5845090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admin.vue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C8CB-9179-4A27-9165-86A8B2DF8A8B}"/>
              </a:ext>
            </a:extLst>
          </p:cNvPr>
          <p:cNvSpPr txBox="1"/>
          <p:nvPr/>
        </p:nvSpPr>
        <p:spPr>
          <a:xfrm>
            <a:off x="3311516" y="4745933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Deeplearn.vue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1C5CDB-CD0A-4D8F-BC41-292A364E4374}"/>
              </a:ext>
            </a:extLst>
          </p:cNvPr>
          <p:cNvSpPr txBox="1"/>
          <p:nvPr/>
        </p:nvSpPr>
        <p:spPr>
          <a:xfrm>
            <a:off x="3311517" y="2983149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enrol.vue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A78961-03BE-45AF-A24D-9187C4070792}"/>
              </a:ext>
            </a:extLst>
          </p:cNvPr>
          <p:cNvSpPr txBox="1"/>
          <p:nvPr/>
        </p:nvSpPr>
        <p:spPr>
          <a:xfrm>
            <a:off x="4144042" y="1721192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Home.vue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3A0C2F-A8D2-4DE5-9214-85D3651F188E}"/>
              </a:ext>
            </a:extLst>
          </p:cNvPr>
          <p:cNvSpPr txBox="1"/>
          <p:nvPr/>
        </p:nvSpPr>
        <p:spPr>
          <a:xfrm>
            <a:off x="5054410" y="1405315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join.vue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FA6C42-5128-47C6-B32C-4BE3EE253B5A}"/>
              </a:ext>
            </a:extLst>
          </p:cNvPr>
          <p:cNvSpPr txBox="1"/>
          <p:nvPr/>
        </p:nvSpPr>
        <p:spPr>
          <a:xfrm>
            <a:off x="5027063" y="1718575"/>
            <a:ext cx="1176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loginpage.vue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F31DAB-D1DB-4E3E-B4DB-99BBE62E5C6F}"/>
              </a:ext>
            </a:extLst>
          </p:cNvPr>
          <p:cNvSpPr txBox="1"/>
          <p:nvPr/>
        </p:nvSpPr>
        <p:spPr>
          <a:xfrm>
            <a:off x="3311517" y="2524471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mypage.vue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A1B099-AA82-4D2A-8306-EB51953A169C}"/>
              </a:ext>
            </a:extLst>
          </p:cNvPr>
          <p:cNvSpPr txBox="1"/>
          <p:nvPr/>
        </p:nvSpPr>
        <p:spPr>
          <a:xfrm>
            <a:off x="4150168" y="2046116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notice.vue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94B356-DA27-45A3-83E0-F540933C03DD}"/>
              </a:ext>
            </a:extLst>
          </p:cNvPr>
          <p:cNvSpPr txBox="1"/>
          <p:nvPr/>
        </p:nvSpPr>
        <p:spPr>
          <a:xfrm>
            <a:off x="3317323" y="3673595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video.vue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098A62-DB72-4919-B0F2-C211F48D3BAA}"/>
              </a:ext>
            </a:extLst>
          </p:cNvPr>
          <p:cNvSpPr txBox="1"/>
          <p:nvPr/>
        </p:nvSpPr>
        <p:spPr>
          <a:xfrm>
            <a:off x="3311516" y="5168182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voice.vue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84FA81-E166-41C0-9917-7280A2CE629A}"/>
              </a:ext>
            </a:extLst>
          </p:cNvPr>
          <p:cNvSpPr txBox="1"/>
          <p:nvPr/>
        </p:nvSpPr>
        <p:spPr>
          <a:xfrm>
            <a:off x="4279307" y="5840060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adminemail.vue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13FCC9-C5CB-4E68-9504-C41ABEB7A2A2}"/>
              </a:ext>
            </a:extLst>
          </p:cNvPr>
          <p:cNvSpPr txBox="1"/>
          <p:nvPr/>
        </p:nvSpPr>
        <p:spPr>
          <a:xfrm>
            <a:off x="4594018" y="2524471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calendar.vue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EFED6B-3CE7-4313-BABE-4D9552BD8EC8}"/>
              </a:ext>
            </a:extLst>
          </p:cNvPr>
          <p:cNvSpPr txBox="1"/>
          <p:nvPr/>
        </p:nvSpPr>
        <p:spPr>
          <a:xfrm>
            <a:off x="4594017" y="2810651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cyber.vue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C3AD46-2DDE-473F-B11A-3B56C9D880F8}"/>
              </a:ext>
            </a:extLst>
          </p:cNvPr>
          <p:cNvSpPr txBox="1"/>
          <p:nvPr/>
        </p:nvSpPr>
        <p:spPr>
          <a:xfrm>
            <a:off x="4279307" y="6123809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deepadmin.vue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8B6BEC-4714-49FE-8E8E-3A0FC75FAC6F}"/>
              </a:ext>
            </a:extLst>
          </p:cNvPr>
          <p:cNvSpPr txBox="1"/>
          <p:nvPr/>
        </p:nvSpPr>
        <p:spPr>
          <a:xfrm>
            <a:off x="4594017" y="4745921"/>
            <a:ext cx="1507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Deeplcontent.vue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F7E356-7B3A-48B9-83E6-6C151FCDD7AE}"/>
              </a:ext>
            </a:extLst>
          </p:cNvPr>
          <p:cNvSpPr txBox="1"/>
          <p:nvPr/>
        </p:nvSpPr>
        <p:spPr>
          <a:xfrm>
            <a:off x="4594017" y="5163710"/>
            <a:ext cx="1507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Deepllist.vue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2E6230-1E73-462B-AF1D-6A5D6FECF5E7}"/>
              </a:ext>
            </a:extLst>
          </p:cNvPr>
          <p:cNvSpPr txBox="1"/>
          <p:nvPr/>
        </p:nvSpPr>
        <p:spPr>
          <a:xfrm>
            <a:off x="5049149" y="2040094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login.vue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991357-CFA8-412E-B5A1-244458C59147}"/>
              </a:ext>
            </a:extLst>
          </p:cNvPr>
          <p:cNvSpPr txBox="1"/>
          <p:nvPr/>
        </p:nvSpPr>
        <p:spPr>
          <a:xfrm>
            <a:off x="4279307" y="6414699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msubject.vue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1529E4-8782-4373-A529-2F63DDC9AB08}"/>
              </a:ext>
            </a:extLst>
          </p:cNvPr>
          <p:cNvSpPr txBox="1"/>
          <p:nvPr/>
        </p:nvSpPr>
        <p:spPr>
          <a:xfrm>
            <a:off x="3305841" y="6244906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musers.vue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5C81D3-594F-4A67-926F-EEFE6B3465EE}"/>
              </a:ext>
            </a:extLst>
          </p:cNvPr>
          <p:cNvSpPr txBox="1"/>
          <p:nvPr/>
        </p:nvSpPr>
        <p:spPr>
          <a:xfrm>
            <a:off x="5592920" y="6125839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mvideo.vue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565B8-EDED-4FCC-906E-61593186F998}"/>
              </a:ext>
            </a:extLst>
          </p:cNvPr>
          <p:cNvSpPr txBox="1"/>
          <p:nvPr/>
        </p:nvSpPr>
        <p:spPr>
          <a:xfrm>
            <a:off x="5800251" y="1405315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myinfo.vue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7A9FD8-062A-4B1B-A0BB-3C331335C550}"/>
              </a:ext>
            </a:extLst>
          </p:cNvPr>
          <p:cNvSpPr txBox="1"/>
          <p:nvPr/>
        </p:nvSpPr>
        <p:spPr>
          <a:xfrm>
            <a:off x="4594017" y="3099238"/>
            <a:ext cx="13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reldata.vue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86FF2E-BEE8-4F65-B0EF-5696CC68C369}"/>
              </a:ext>
            </a:extLst>
          </p:cNvPr>
          <p:cNvSpPr txBox="1"/>
          <p:nvPr/>
        </p:nvSpPr>
        <p:spPr>
          <a:xfrm>
            <a:off x="5592920" y="6416947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rmvideo.vue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EB7C8B-F74C-4D8F-B0D5-AEA3FEBADEF7}"/>
              </a:ext>
            </a:extLst>
          </p:cNvPr>
          <p:cNvSpPr txBox="1"/>
          <p:nvPr/>
        </p:nvSpPr>
        <p:spPr>
          <a:xfrm>
            <a:off x="5592920" y="5842669"/>
            <a:ext cx="137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v_upload.vue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1CF2435-A1BB-48CB-8FA4-2AEC6203CE8A}"/>
              </a:ext>
            </a:extLst>
          </p:cNvPr>
          <p:cNvSpPr txBox="1"/>
          <p:nvPr/>
        </p:nvSpPr>
        <p:spPr>
          <a:xfrm>
            <a:off x="4599823" y="3687486"/>
            <a:ext cx="1507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videocontent.vue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D51B48-7A81-4168-9D1D-EB63BE44E271}"/>
              </a:ext>
            </a:extLst>
          </p:cNvPr>
          <p:cNvSpPr txBox="1"/>
          <p:nvPr/>
        </p:nvSpPr>
        <p:spPr>
          <a:xfrm>
            <a:off x="4599823" y="4105275"/>
            <a:ext cx="1507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videollist.vue</a:t>
            </a:r>
            <a:endParaRPr lang="ko-KR" altLang="en-US" sz="1200" dirty="0"/>
          </a:p>
        </p:txBody>
      </p:sp>
      <p:sp>
        <p:nvSpPr>
          <p:cNvPr id="68" name="Rounded Rectangle 2">
            <a:extLst>
              <a:ext uri="{FF2B5EF4-FFF2-40B4-BE49-F238E27FC236}">
                <a16:creationId xmlns:a16="http://schemas.microsoft.com/office/drawing/2014/main" id="{7DFE816D-2113-41DF-B021-581C9E337F09}"/>
              </a:ext>
            </a:extLst>
          </p:cNvPr>
          <p:cNvSpPr/>
          <p:nvPr/>
        </p:nvSpPr>
        <p:spPr>
          <a:xfrm>
            <a:off x="2136458" y="956733"/>
            <a:ext cx="4781578" cy="5858933"/>
          </a:xfrm>
          <a:prstGeom prst="roundRect">
            <a:avLst>
              <a:gd name="adj" fmla="val 1364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941B74-8D3B-4F0F-8720-75B22BEF3749}"/>
              </a:ext>
            </a:extLst>
          </p:cNvPr>
          <p:cNvSpPr txBox="1"/>
          <p:nvPr/>
        </p:nvSpPr>
        <p:spPr>
          <a:xfrm>
            <a:off x="2556798" y="965909"/>
            <a:ext cx="10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Vue.js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DDAD243-5CF6-4EDE-8F80-05385DC6B57A}"/>
              </a:ext>
            </a:extLst>
          </p:cNvPr>
          <p:cNvSpPr/>
          <p:nvPr/>
        </p:nvSpPr>
        <p:spPr>
          <a:xfrm>
            <a:off x="7059348" y="2978973"/>
            <a:ext cx="537887" cy="971621"/>
          </a:xfrm>
          <a:prstGeom prst="rightArrow">
            <a:avLst/>
          </a:prstGeom>
          <a:solidFill>
            <a:schemeClr val="tx1"/>
          </a:solidFill>
          <a:ln w="698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ounded Rectangle 2">
            <a:extLst>
              <a:ext uri="{FF2B5EF4-FFF2-40B4-BE49-F238E27FC236}">
                <a16:creationId xmlns:a16="http://schemas.microsoft.com/office/drawing/2014/main" id="{ABABC606-6360-4826-9EAB-7D2AA7B45F8B}"/>
              </a:ext>
            </a:extLst>
          </p:cNvPr>
          <p:cNvSpPr/>
          <p:nvPr/>
        </p:nvSpPr>
        <p:spPr>
          <a:xfrm>
            <a:off x="7801056" y="956733"/>
            <a:ext cx="4316749" cy="4153167"/>
          </a:xfrm>
          <a:prstGeom prst="roundRect">
            <a:avLst>
              <a:gd name="adj" fmla="val 1364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2101B0-5421-4619-9D4C-810305EC5635}"/>
              </a:ext>
            </a:extLst>
          </p:cNvPr>
          <p:cNvSpPr txBox="1"/>
          <p:nvPr/>
        </p:nvSpPr>
        <p:spPr>
          <a:xfrm>
            <a:off x="8057427" y="965909"/>
            <a:ext cx="10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Client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F77781-3DAC-4226-B32C-C5CE8AD7A86A}"/>
              </a:ext>
            </a:extLst>
          </p:cNvPr>
          <p:cNvSpPr txBox="1"/>
          <p:nvPr/>
        </p:nvSpPr>
        <p:spPr>
          <a:xfrm>
            <a:off x="7982511" y="180861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View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2">
            <a:extLst>
              <a:ext uri="{FF2B5EF4-FFF2-40B4-BE49-F238E27FC236}">
                <a16:creationId xmlns:a16="http://schemas.microsoft.com/office/drawing/2014/main" id="{E0A92236-CFC8-4A6C-B9D6-D2D209924539}"/>
              </a:ext>
            </a:extLst>
          </p:cNvPr>
          <p:cNvSpPr/>
          <p:nvPr/>
        </p:nvSpPr>
        <p:spPr>
          <a:xfrm>
            <a:off x="7929248" y="3920522"/>
            <a:ext cx="2600208" cy="10194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BF90C2-06FE-4CFC-B57E-07C5F1812FC4}"/>
              </a:ext>
            </a:extLst>
          </p:cNvPr>
          <p:cNvSpPr txBox="1"/>
          <p:nvPr/>
        </p:nvSpPr>
        <p:spPr>
          <a:xfrm>
            <a:off x="7982511" y="3009975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App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B2536E-F0E7-4B25-8683-B7A1B54C9787}"/>
              </a:ext>
            </a:extLst>
          </p:cNvPr>
          <p:cNvSpPr txBox="1"/>
          <p:nvPr/>
        </p:nvSpPr>
        <p:spPr>
          <a:xfrm>
            <a:off x="7982511" y="4245286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Data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531A02-F3BE-4ECB-B461-9DB1C988BDA6}"/>
              </a:ext>
            </a:extLst>
          </p:cNvPr>
          <p:cNvSpPr txBox="1"/>
          <p:nvPr/>
        </p:nvSpPr>
        <p:spPr>
          <a:xfrm>
            <a:off x="8942854" y="1504337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Index.html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4A8C788-128C-4533-9A5D-140571AF574C}"/>
              </a:ext>
            </a:extLst>
          </p:cNvPr>
          <p:cNvSpPr txBox="1"/>
          <p:nvPr/>
        </p:nvSpPr>
        <p:spPr>
          <a:xfrm>
            <a:off x="8942854" y="1811972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app.css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FD530A-4742-4D14-8D0B-1B201180725A}"/>
              </a:ext>
            </a:extLst>
          </p:cNvPr>
          <p:cNvSpPr txBox="1"/>
          <p:nvPr/>
        </p:nvSpPr>
        <p:spPr>
          <a:xfrm>
            <a:off x="8942853" y="2128426"/>
            <a:ext cx="147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chunk-vendors.css</a:t>
            </a:r>
            <a:endParaRPr lang="ko-KR" alt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3CF2F-DD78-48AE-A1E4-B3AE322117BD}"/>
              </a:ext>
            </a:extLst>
          </p:cNvPr>
          <p:cNvSpPr txBox="1"/>
          <p:nvPr/>
        </p:nvSpPr>
        <p:spPr>
          <a:xfrm>
            <a:off x="8942854" y="2887710"/>
            <a:ext cx="105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app.js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837F2B3-B1B3-4CF9-982A-05042427BB04}"/>
              </a:ext>
            </a:extLst>
          </p:cNvPr>
          <p:cNvSpPr txBox="1"/>
          <p:nvPr/>
        </p:nvSpPr>
        <p:spPr>
          <a:xfrm>
            <a:off x="8942853" y="3204164"/>
            <a:ext cx="147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chunk-vendors.js</a:t>
            </a:r>
            <a:endParaRPr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2896BC-E200-44A6-AB02-B756AD05F8DD}"/>
              </a:ext>
            </a:extLst>
          </p:cNvPr>
          <p:cNvSpPr txBox="1"/>
          <p:nvPr/>
        </p:nvSpPr>
        <p:spPr>
          <a:xfrm>
            <a:off x="8942853" y="4291452"/>
            <a:ext cx="147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chunk.js</a:t>
            </a:r>
            <a:endParaRPr lang="ko-KR" alt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965C7F-323D-45E4-8A77-E858E802A07F}"/>
              </a:ext>
            </a:extLst>
          </p:cNvPr>
          <p:cNvSpPr txBox="1"/>
          <p:nvPr/>
        </p:nvSpPr>
        <p:spPr>
          <a:xfrm>
            <a:off x="7049984" y="4087249"/>
            <a:ext cx="62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build</a:t>
            </a:r>
            <a:endParaRPr lang="ko-KR" altLang="en-US" sz="1400" b="1" dirty="0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83867186-9F3F-49AE-A6FD-3FCFFB52FB84}"/>
              </a:ext>
            </a:extLst>
          </p:cNvPr>
          <p:cNvSpPr/>
          <p:nvPr/>
        </p:nvSpPr>
        <p:spPr>
          <a:xfrm>
            <a:off x="11014793" y="2684765"/>
            <a:ext cx="1018587" cy="10194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EF81B9E-42CB-445A-8187-06D14690A2DB}"/>
              </a:ext>
            </a:extLst>
          </p:cNvPr>
          <p:cNvSpPr txBox="1"/>
          <p:nvPr/>
        </p:nvSpPr>
        <p:spPr>
          <a:xfrm>
            <a:off x="11141274" y="3055978"/>
            <a:ext cx="81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Black" panose="020B0A04020102020204" pitchFamily="34" charset="0"/>
              </a:rPr>
              <a:t>Router</a:t>
            </a:r>
            <a:endParaRPr lang="ko-KR" alt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60D5210-7A18-411B-8502-986ECDE79F67}"/>
              </a:ext>
            </a:extLst>
          </p:cNvPr>
          <p:cNvCxnSpPr/>
          <p:nvPr/>
        </p:nvCxnSpPr>
        <p:spPr>
          <a:xfrm>
            <a:off x="10621818" y="3195286"/>
            <a:ext cx="31403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DAF02E3-1530-493B-A737-73BCC12D4150}"/>
              </a:ext>
            </a:extLst>
          </p:cNvPr>
          <p:cNvCxnSpPr>
            <a:cxnSpLocks/>
          </p:cNvCxnSpPr>
          <p:nvPr/>
        </p:nvCxnSpPr>
        <p:spPr>
          <a:xfrm>
            <a:off x="9202480" y="5197899"/>
            <a:ext cx="0" cy="77616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5902EB32-9885-4053-862B-ADFB4DB811AC}"/>
              </a:ext>
            </a:extLst>
          </p:cNvPr>
          <p:cNvSpPr/>
          <p:nvPr/>
        </p:nvSpPr>
        <p:spPr>
          <a:xfrm>
            <a:off x="7801056" y="6062062"/>
            <a:ext cx="4316746" cy="69359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7D5344-B984-4C8D-A50E-0951BAD8B9B1}"/>
              </a:ext>
            </a:extLst>
          </p:cNvPr>
          <p:cNvSpPr txBox="1"/>
          <p:nvPr/>
        </p:nvSpPr>
        <p:spPr>
          <a:xfrm>
            <a:off x="9542095" y="6281675"/>
            <a:ext cx="91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API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19DF30FE-64D0-45B9-B3C6-04A18087DD75}"/>
              </a:ext>
            </a:extLst>
          </p:cNvPr>
          <p:cNvCxnSpPr>
            <a:cxnSpLocks/>
          </p:cNvCxnSpPr>
          <p:nvPr/>
        </p:nvCxnSpPr>
        <p:spPr>
          <a:xfrm flipV="1">
            <a:off x="10689534" y="5163710"/>
            <a:ext cx="0" cy="8103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02DCCA0-DEEE-4EE4-8B0D-E01069D90216}"/>
              </a:ext>
            </a:extLst>
          </p:cNvPr>
          <p:cNvSpPr txBox="1"/>
          <p:nvPr/>
        </p:nvSpPr>
        <p:spPr>
          <a:xfrm>
            <a:off x="8262212" y="5385833"/>
            <a:ext cx="864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Request</a:t>
            </a:r>
            <a:endParaRPr lang="ko-KR" altLang="en-US" sz="14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C90EE5-7835-4805-8241-0839DC423994}"/>
              </a:ext>
            </a:extLst>
          </p:cNvPr>
          <p:cNvSpPr txBox="1"/>
          <p:nvPr/>
        </p:nvSpPr>
        <p:spPr>
          <a:xfrm>
            <a:off x="10765784" y="5391658"/>
            <a:ext cx="1069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Response</a:t>
            </a:r>
            <a:endParaRPr lang="ko-KR" altLang="en-US" sz="1400" b="1" dirty="0"/>
          </a:p>
        </p:txBody>
      </p:sp>
      <p:pic>
        <p:nvPicPr>
          <p:cNvPr id="324" name="그림 323">
            <a:extLst>
              <a:ext uri="{FF2B5EF4-FFF2-40B4-BE49-F238E27FC236}">
                <a16:creationId xmlns:a16="http://schemas.microsoft.com/office/drawing/2014/main" id="{EFBCFE97-2904-4474-9C2D-A3292DBC09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45" y="4160444"/>
            <a:ext cx="582856" cy="48153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F8DB2542-2581-458E-B232-EAB47B0AB663}"/>
              </a:ext>
            </a:extLst>
          </p:cNvPr>
          <p:cNvSpPr txBox="1"/>
          <p:nvPr/>
        </p:nvSpPr>
        <p:spPr>
          <a:xfrm>
            <a:off x="10621818" y="4641983"/>
            <a:ext cx="147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Page </a:t>
            </a:r>
            <a:r>
              <a:rPr lang="en-US" altLang="ko-KR" sz="1200" dirty="0" err="1"/>
              <a:t>Rerendering</a:t>
            </a:r>
            <a:endParaRPr lang="ko-KR" altLang="en-US" sz="1200" dirty="0"/>
          </a:p>
        </p:txBody>
      </p:sp>
      <p:sp>
        <p:nvSpPr>
          <p:cNvPr id="91" name="Rounded Rectangle 2">
            <a:extLst>
              <a:ext uri="{FF2B5EF4-FFF2-40B4-BE49-F238E27FC236}">
                <a16:creationId xmlns:a16="http://schemas.microsoft.com/office/drawing/2014/main" id="{91805C9E-0257-44B0-9EB1-D1972FB32CC1}"/>
              </a:ext>
            </a:extLst>
          </p:cNvPr>
          <p:cNvSpPr/>
          <p:nvPr/>
        </p:nvSpPr>
        <p:spPr>
          <a:xfrm>
            <a:off x="7929248" y="2686042"/>
            <a:ext cx="2600208" cy="10194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2">
            <a:extLst>
              <a:ext uri="{FF2B5EF4-FFF2-40B4-BE49-F238E27FC236}">
                <a16:creationId xmlns:a16="http://schemas.microsoft.com/office/drawing/2014/main" id="{8A62C1F2-C2D2-44F5-88FF-A15B9941EC9A}"/>
              </a:ext>
            </a:extLst>
          </p:cNvPr>
          <p:cNvSpPr/>
          <p:nvPr/>
        </p:nvSpPr>
        <p:spPr>
          <a:xfrm>
            <a:off x="7929248" y="1451808"/>
            <a:ext cx="2600208" cy="101942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9958E0-2166-4C40-97A5-8BFCB3925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9" r="19125" b="62909"/>
          <a:stretch/>
        </p:blipFill>
        <p:spPr>
          <a:xfrm>
            <a:off x="2264613" y="956733"/>
            <a:ext cx="9765116" cy="1659807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6600D5D9-9C8B-48F9-A247-16699D5276AC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4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822897EC-75CB-4D1E-B401-96FBCC06ED04}"/>
              </a:ext>
            </a:extLst>
          </p:cNvPr>
          <p:cNvSpPr txBox="1"/>
          <p:nvPr/>
        </p:nvSpPr>
        <p:spPr>
          <a:xfrm>
            <a:off x="4397292" y="25554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Front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28BEC-FE97-427E-AC6D-E09DB054CA73}"/>
              </a:ext>
            </a:extLst>
          </p:cNvPr>
          <p:cNvSpPr txBox="1"/>
          <p:nvPr/>
        </p:nvSpPr>
        <p:spPr>
          <a:xfrm>
            <a:off x="5657012" y="485565"/>
            <a:ext cx="323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Single Page Application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08F19-4865-4A74-9E68-2FE5F0ABBAEE}"/>
              </a:ext>
            </a:extLst>
          </p:cNvPr>
          <p:cNvSpPr txBox="1"/>
          <p:nvPr/>
        </p:nvSpPr>
        <p:spPr>
          <a:xfrm>
            <a:off x="10904561" y="1180524"/>
            <a:ext cx="112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bg1"/>
                </a:solidFill>
              </a:rPr>
              <a:t>App.vue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5DCED5-A54A-4F7F-B8D9-FB426EF1A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98" r="18336" b="8193"/>
          <a:stretch/>
        </p:blipFill>
        <p:spPr>
          <a:xfrm>
            <a:off x="2261999" y="2634016"/>
            <a:ext cx="9767730" cy="3971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B57061-5459-4117-A5BD-7A4CD91275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859" r="18710" b="21932"/>
          <a:stretch/>
        </p:blipFill>
        <p:spPr>
          <a:xfrm>
            <a:off x="2274137" y="2177215"/>
            <a:ext cx="9739550" cy="447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FF19E7-DD5F-4CC2-BF72-B91200D6D345}"/>
              </a:ext>
            </a:extLst>
          </p:cNvPr>
          <p:cNvSpPr txBox="1"/>
          <p:nvPr/>
        </p:nvSpPr>
        <p:spPr>
          <a:xfrm>
            <a:off x="11124644" y="2732518"/>
            <a:ext cx="90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Router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C1DCA6-C1F3-431F-94D3-7F748D612803}"/>
              </a:ext>
            </a:extLst>
          </p:cNvPr>
          <p:cNvSpPr/>
          <p:nvPr/>
        </p:nvSpPr>
        <p:spPr>
          <a:xfrm>
            <a:off x="2310063" y="2616540"/>
            <a:ext cx="9703624" cy="4006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C90CE1-CC76-4181-BF02-E0F4F6869F2C}"/>
              </a:ext>
            </a:extLst>
          </p:cNvPr>
          <p:cNvSpPr/>
          <p:nvPr/>
        </p:nvSpPr>
        <p:spPr>
          <a:xfrm>
            <a:off x="2197768" y="955426"/>
            <a:ext cx="9914021" cy="576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31BF3A-5521-4EE2-B495-BCA59CB2ACA3}"/>
              </a:ext>
            </a:extLst>
          </p:cNvPr>
          <p:cNvSpPr txBox="1"/>
          <p:nvPr/>
        </p:nvSpPr>
        <p:spPr>
          <a:xfrm>
            <a:off x="4397292" y="255541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Main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BC55CC6-B43B-42F2-96DC-E650D5C380C2}"/>
              </a:ext>
            </a:extLst>
          </p:cNvPr>
          <p:cNvGrpSpPr/>
          <p:nvPr/>
        </p:nvGrpSpPr>
        <p:grpSpPr>
          <a:xfrm>
            <a:off x="6325758" y="4123088"/>
            <a:ext cx="636547" cy="785607"/>
            <a:chOff x="5467632" y="1459773"/>
            <a:chExt cx="636547" cy="785607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6153D71-0576-417E-9299-F32A33B85CB9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회원정보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9" name="Picture 43">
              <a:extLst>
                <a:ext uri="{FF2B5EF4-FFF2-40B4-BE49-F238E27FC236}">
                  <a16:creationId xmlns:a16="http://schemas.microsoft.com/office/drawing/2014/main" id="{97AD6455-E5E7-421D-8E3E-8B3CA8193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CF0DEF4-4F56-4F37-B8A5-34F969322075}"/>
              </a:ext>
            </a:extLst>
          </p:cNvPr>
          <p:cNvGrpSpPr/>
          <p:nvPr/>
        </p:nvGrpSpPr>
        <p:grpSpPr>
          <a:xfrm>
            <a:off x="9042556" y="5571607"/>
            <a:ext cx="894752" cy="816688"/>
            <a:chOff x="6614364" y="2066806"/>
            <a:chExt cx="894752" cy="816688"/>
          </a:xfrm>
        </p:grpSpPr>
        <p:pic>
          <p:nvPicPr>
            <p:cNvPr id="151" name="Picture 35">
              <a:extLst>
                <a:ext uri="{FF2B5EF4-FFF2-40B4-BE49-F238E27FC236}">
                  <a16:creationId xmlns:a16="http://schemas.microsoft.com/office/drawing/2014/main" id="{78C09B4A-3430-4D6B-9BB7-E50F6995C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350" y="2066806"/>
              <a:ext cx="544780" cy="653736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1D6ED78-2344-43A9-A524-460FC2EAF5D9}"/>
                </a:ext>
              </a:extLst>
            </p:cNvPr>
            <p:cNvSpPr txBox="1"/>
            <p:nvPr/>
          </p:nvSpPr>
          <p:spPr>
            <a:xfrm>
              <a:off x="6614364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CC72420A-531E-4CE9-B712-DC35186EE8BC}"/>
              </a:ext>
            </a:extLst>
          </p:cNvPr>
          <p:cNvGrpSpPr/>
          <p:nvPr/>
        </p:nvGrpSpPr>
        <p:grpSpPr>
          <a:xfrm>
            <a:off x="9180104" y="4266854"/>
            <a:ext cx="894752" cy="797465"/>
            <a:chOff x="8903483" y="2290553"/>
            <a:chExt cx="894752" cy="797465"/>
          </a:xfrm>
        </p:grpSpPr>
        <p:pic>
          <p:nvPicPr>
            <p:cNvPr id="154" name="Picture 5">
              <a:extLst>
                <a:ext uri="{FF2B5EF4-FFF2-40B4-BE49-F238E27FC236}">
                  <a16:creationId xmlns:a16="http://schemas.microsoft.com/office/drawing/2014/main" id="{3F591DA8-9D7F-41AA-845A-A45299F5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176" y="2290553"/>
              <a:ext cx="521366" cy="602829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B64A694-F58A-4073-BF88-52123F6B9674}"/>
                </a:ext>
              </a:extLst>
            </p:cNvPr>
            <p:cNvSpPr txBox="1"/>
            <p:nvPr/>
          </p:nvSpPr>
          <p:spPr>
            <a:xfrm>
              <a:off x="8903483" y="2932386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전체회원정보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RDS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AEC83D6-69F6-4C13-914F-32E0BE2DB9AE}"/>
              </a:ext>
            </a:extLst>
          </p:cNvPr>
          <p:cNvGrpSpPr/>
          <p:nvPr/>
        </p:nvGrpSpPr>
        <p:grpSpPr>
          <a:xfrm>
            <a:off x="5491443" y="4142588"/>
            <a:ext cx="894752" cy="779562"/>
            <a:chOff x="1728185" y="2592620"/>
            <a:chExt cx="894752" cy="779562"/>
          </a:xfrm>
        </p:grpSpPr>
        <p:pic>
          <p:nvPicPr>
            <p:cNvPr id="157" name="Picture 47">
              <a:extLst>
                <a:ext uri="{FF2B5EF4-FFF2-40B4-BE49-F238E27FC236}">
                  <a16:creationId xmlns:a16="http://schemas.microsoft.com/office/drawing/2014/main" id="{4B95AB30-3DE6-4E71-BD19-164D09CE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A4278DB-173C-47A6-81A0-C72B1019E36D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Amazon API Gateway</a:t>
              </a:r>
            </a:p>
          </p:txBody>
        </p:sp>
      </p:grpSp>
      <p:grpSp>
        <p:nvGrpSpPr>
          <p:cNvPr id="159" name="Group 21">
            <a:extLst>
              <a:ext uri="{FF2B5EF4-FFF2-40B4-BE49-F238E27FC236}">
                <a16:creationId xmlns:a16="http://schemas.microsoft.com/office/drawing/2014/main" id="{0B06A120-23AE-47ED-BF50-5D2560C8EFFC}"/>
              </a:ext>
            </a:extLst>
          </p:cNvPr>
          <p:cNvGrpSpPr>
            <a:grpSpLocks/>
          </p:cNvGrpSpPr>
          <p:nvPr/>
        </p:nvGrpSpPr>
        <p:grpSpPr bwMode="auto">
          <a:xfrm>
            <a:off x="5425034" y="3319641"/>
            <a:ext cx="4764808" cy="1927171"/>
            <a:chOff x="545458" y="4783771"/>
            <a:chExt cx="2293787" cy="1733798"/>
          </a:xfrm>
        </p:grpSpPr>
        <p:sp>
          <p:nvSpPr>
            <p:cNvPr id="160" name="Rounded Rectangle 14">
              <a:extLst>
                <a:ext uri="{FF2B5EF4-FFF2-40B4-BE49-F238E27FC236}">
                  <a16:creationId xmlns:a16="http://schemas.microsoft.com/office/drawing/2014/main" id="{9F575B8E-22EE-4459-9AF4-3222F8964A6A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Rounded Rectangle 15">
              <a:extLst>
                <a:ext uri="{FF2B5EF4-FFF2-40B4-BE49-F238E27FC236}">
                  <a16:creationId xmlns:a16="http://schemas.microsoft.com/office/drawing/2014/main" id="{0266E6D9-34AA-4A98-8306-2E26EA3BFEB5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2806B1D6-BBA5-4FDB-B38D-74BF048D6977}"/>
              </a:ext>
            </a:extLst>
          </p:cNvPr>
          <p:cNvCxnSpPr>
            <a:cxnSpLocks/>
          </p:cNvCxnSpPr>
          <p:nvPr/>
        </p:nvCxnSpPr>
        <p:spPr>
          <a:xfrm>
            <a:off x="7066628" y="4710003"/>
            <a:ext cx="19236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3BF4E93-30B9-4EB0-B239-5CE6E8BBDF61}"/>
              </a:ext>
            </a:extLst>
          </p:cNvPr>
          <p:cNvGrpSpPr/>
          <p:nvPr/>
        </p:nvGrpSpPr>
        <p:grpSpPr>
          <a:xfrm>
            <a:off x="5646876" y="3066520"/>
            <a:ext cx="530178" cy="382210"/>
            <a:chOff x="1799382" y="3852676"/>
            <a:chExt cx="530178" cy="382210"/>
          </a:xfrm>
        </p:grpSpPr>
        <p:pic>
          <p:nvPicPr>
            <p:cNvPr id="164" name="Picture 35">
              <a:extLst>
                <a:ext uri="{FF2B5EF4-FFF2-40B4-BE49-F238E27FC236}">
                  <a16:creationId xmlns:a16="http://schemas.microsoft.com/office/drawing/2014/main" id="{2180E43B-163A-4166-9CCD-E237985E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ED026C6-3248-4B4E-BA99-BD443F93BAFA}"/>
                </a:ext>
              </a:extLst>
            </p:cNvPr>
            <p:cNvSpPr txBox="1"/>
            <p:nvPr/>
          </p:nvSpPr>
          <p:spPr>
            <a:xfrm>
              <a:off x="1799382" y="3988665"/>
              <a:ext cx="5301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VPC</a:t>
              </a:r>
              <a:endParaRPr lang="ko-KR" altLang="en-US" sz="900" b="1" dirty="0"/>
            </a:p>
          </p:txBody>
        </p:sp>
      </p:grpSp>
      <p:sp>
        <p:nvSpPr>
          <p:cNvPr id="166" name="타원 165">
            <a:extLst>
              <a:ext uri="{FF2B5EF4-FFF2-40B4-BE49-F238E27FC236}">
                <a16:creationId xmlns:a16="http://schemas.microsoft.com/office/drawing/2014/main" id="{31C7639B-480F-4931-A661-B16921F1A8D8}"/>
              </a:ext>
            </a:extLst>
          </p:cNvPr>
          <p:cNvSpPr/>
          <p:nvPr/>
        </p:nvSpPr>
        <p:spPr>
          <a:xfrm>
            <a:off x="7215736" y="4434670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C148AF-856A-4EC0-8587-9A94E8E86C73}"/>
              </a:ext>
            </a:extLst>
          </p:cNvPr>
          <p:cNvSpPr/>
          <p:nvPr/>
        </p:nvSpPr>
        <p:spPr>
          <a:xfrm>
            <a:off x="7485666" y="4409177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solidFill>
                  <a:prstClr val="black"/>
                </a:solidFill>
              </a:rPr>
              <a:t>모든 회원정보 저장</a:t>
            </a:r>
            <a:endParaRPr lang="ko-KR" altLang="en-US" dirty="0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0E246385-02A2-4A9B-B23B-C5C78DA518C2}"/>
              </a:ext>
            </a:extLst>
          </p:cNvPr>
          <p:cNvCxnSpPr>
            <a:cxnSpLocks/>
          </p:cNvCxnSpPr>
          <p:nvPr/>
        </p:nvCxnSpPr>
        <p:spPr>
          <a:xfrm>
            <a:off x="6836856" y="5352827"/>
            <a:ext cx="2205700" cy="5528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타원 168">
            <a:extLst>
              <a:ext uri="{FF2B5EF4-FFF2-40B4-BE49-F238E27FC236}">
                <a16:creationId xmlns:a16="http://schemas.microsoft.com/office/drawing/2014/main" id="{F64D4B5F-F904-43B0-A7A2-263DAE62C59A}"/>
              </a:ext>
            </a:extLst>
          </p:cNvPr>
          <p:cNvSpPr/>
          <p:nvPr/>
        </p:nvSpPr>
        <p:spPr>
          <a:xfrm>
            <a:off x="7814269" y="5729985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6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0391448-9103-46F3-8DD3-F10FBFF43810}"/>
              </a:ext>
            </a:extLst>
          </p:cNvPr>
          <p:cNvSpPr/>
          <p:nvPr/>
        </p:nvSpPr>
        <p:spPr>
          <a:xfrm>
            <a:off x="7349335" y="6011721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데이터 큐 저장</a:t>
            </a:r>
            <a:endParaRPr lang="ko-KR" altLang="en-US" dirty="0"/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339333B-6463-4C4F-A304-60B3AC37DF72}"/>
              </a:ext>
            </a:extLst>
          </p:cNvPr>
          <p:cNvCxnSpPr>
            <a:cxnSpLocks/>
          </p:cNvCxnSpPr>
          <p:nvPr/>
        </p:nvCxnSpPr>
        <p:spPr>
          <a:xfrm flipH="1">
            <a:off x="9965351" y="5824484"/>
            <a:ext cx="1569395" cy="126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>
            <a:extLst>
              <a:ext uri="{FF2B5EF4-FFF2-40B4-BE49-F238E27FC236}">
                <a16:creationId xmlns:a16="http://schemas.microsoft.com/office/drawing/2014/main" id="{EEB0E858-80A4-4D98-8790-A9E95669D236}"/>
              </a:ext>
            </a:extLst>
          </p:cNvPr>
          <p:cNvSpPr/>
          <p:nvPr/>
        </p:nvSpPr>
        <p:spPr>
          <a:xfrm>
            <a:off x="10695384" y="4948860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600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DB4C7DB-F2D8-4A8A-A360-CE998C4793D4}"/>
              </a:ext>
            </a:extLst>
          </p:cNvPr>
          <p:cNvSpPr/>
          <p:nvPr/>
        </p:nvSpPr>
        <p:spPr>
          <a:xfrm>
            <a:off x="10184251" y="5199969"/>
            <a:ext cx="1362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Enrol</a:t>
            </a:r>
            <a:r>
              <a:rPr lang="en-US" altLang="ko-KR" sz="1200" dirty="0"/>
              <a:t> </a:t>
            </a:r>
            <a:r>
              <a:rPr lang="ko-KR" altLang="en-US" sz="1200" dirty="0"/>
              <a:t>도메인에서</a:t>
            </a:r>
            <a:endParaRPr lang="en-US" altLang="ko-KR" sz="1200" dirty="0"/>
          </a:p>
          <a:p>
            <a:r>
              <a:rPr lang="en-US" altLang="ko-KR" sz="1200" dirty="0"/>
              <a:t>polling</a:t>
            </a:r>
            <a:endParaRPr lang="ko-KR" altLang="en-US" sz="1200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96C3AA4-4030-4D86-9A3E-E078C8AB0E61}"/>
              </a:ext>
            </a:extLst>
          </p:cNvPr>
          <p:cNvSpPr/>
          <p:nvPr/>
        </p:nvSpPr>
        <p:spPr>
          <a:xfrm>
            <a:off x="10786449" y="3754144"/>
            <a:ext cx="1369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/>
              <a:t>Enrol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도메인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A6A41F47-07FE-4D32-84CD-22F6FBD844A3}"/>
              </a:ext>
            </a:extLst>
          </p:cNvPr>
          <p:cNvGrpSpPr/>
          <p:nvPr/>
        </p:nvGrpSpPr>
        <p:grpSpPr>
          <a:xfrm rot="19242128">
            <a:off x="11134814" y="4396917"/>
            <a:ext cx="1169616" cy="1479756"/>
            <a:chOff x="9837000" y="2290802"/>
            <a:chExt cx="1142988" cy="1403161"/>
          </a:xfrm>
        </p:grpSpPr>
        <p:cxnSp>
          <p:nvCxnSpPr>
            <p:cNvPr id="176" name="연결선: 구부러짐 175">
              <a:extLst>
                <a:ext uri="{FF2B5EF4-FFF2-40B4-BE49-F238E27FC236}">
                  <a16:creationId xmlns:a16="http://schemas.microsoft.com/office/drawing/2014/main" id="{4C4E9262-0E3A-4A38-A1AD-F0C886AB99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연결선: 구부러짐 176">
              <a:extLst>
                <a:ext uri="{FF2B5EF4-FFF2-40B4-BE49-F238E27FC236}">
                  <a16:creationId xmlns:a16="http://schemas.microsoft.com/office/drawing/2014/main" id="{2CB6D6DE-C15D-4573-90CF-CA98ECD558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연결선: 구부러짐 177">
              <a:extLst>
                <a:ext uri="{FF2B5EF4-FFF2-40B4-BE49-F238E27FC236}">
                  <a16:creationId xmlns:a16="http://schemas.microsoft.com/office/drawing/2014/main" id="{4723359F-54DB-4016-A46A-42FF9B2A82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43F055B-2863-4AE3-8CAC-BD712EF55D54}"/>
              </a:ext>
            </a:extLst>
          </p:cNvPr>
          <p:cNvSpPr/>
          <p:nvPr/>
        </p:nvSpPr>
        <p:spPr>
          <a:xfrm>
            <a:off x="4252536" y="995878"/>
            <a:ext cx="1659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Manage </a:t>
            </a:r>
            <a:r>
              <a:rPr lang="ko-KR" altLang="en-US" sz="1600" b="1" dirty="0"/>
              <a:t>도메인</a:t>
            </a:r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3AA1DBDD-A5B0-44ED-A463-18514AB0FB4B}"/>
              </a:ext>
            </a:extLst>
          </p:cNvPr>
          <p:cNvSpPr/>
          <p:nvPr/>
        </p:nvSpPr>
        <p:spPr>
          <a:xfrm>
            <a:off x="4464096" y="1728595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6C6BF92-3076-43D9-9E1D-EF9E0B5747CA}"/>
              </a:ext>
            </a:extLst>
          </p:cNvPr>
          <p:cNvSpPr/>
          <p:nvPr/>
        </p:nvSpPr>
        <p:spPr>
          <a:xfrm>
            <a:off x="4080197" y="1953679"/>
            <a:ext cx="1042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수정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삭제할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>
                <a:solidFill>
                  <a:prstClr val="black"/>
                </a:solidFill>
              </a:rPr>
              <a:t>회원 데이터</a:t>
            </a:r>
            <a:endParaRPr lang="ko-KR" altLang="en-US" dirty="0"/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457314F3-6BE0-4322-9A52-1DE750B72530}"/>
              </a:ext>
            </a:extLst>
          </p:cNvPr>
          <p:cNvGrpSpPr/>
          <p:nvPr/>
        </p:nvGrpSpPr>
        <p:grpSpPr>
          <a:xfrm>
            <a:off x="8013326" y="3358208"/>
            <a:ext cx="636547" cy="785607"/>
            <a:chOff x="5467632" y="1459773"/>
            <a:chExt cx="636547" cy="785607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C6A92B7-C94C-46AF-AC16-2E5142A87DAB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회원정보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GET,PUT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9" name="Picture 43">
              <a:extLst>
                <a:ext uri="{FF2B5EF4-FFF2-40B4-BE49-F238E27FC236}">
                  <a16:creationId xmlns:a16="http://schemas.microsoft.com/office/drawing/2014/main" id="{F70BB00E-8653-4568-BDC2-3D4133B6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8C70D209-407E-4CE6-838E-7020CADF559B}"/>
              </a:ext>
            </a:extLst>
          </p:cNvPr>
          <p:cNvGrpSpPr/>
          <p:nvPr/>
        </p:nvGrpSpPr>
        <p:grpSpPr>
          <a:xfrm>
            <a:off x="7179011" y="3377708"/>
            <a:ext cx="894752" cy="779562"/>
            <a:chOff x="1728185" y="2592620"/>
            <a:chExt cx="894752" cy="779562"/>
          </a:xfrm>
        </p:grpSpPr>
        <p:pic>
          <p:nvPicPr>
            <p:cNvPr id="271" name="Picture 47">
              <a:extLst>
                <a:ext uri="{FF2B5EF4-FFF2-40B4-BE49-F238E27FC236}">
                  <a16:creationId xmlns:a16="http://schemas.microsoft.com/office/drawing/2014/main" id="{37EC9735-AB4C-4E96-8164-BD84B105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1B6AB009-321D-48E3-9D74-9324D2D3A21C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Amazon API Gateway</a:t>
              </a:r>
            </a:p>
          </p:txBody>
        </p:sp>
      </p:grpSp>
      <p:sp>
        <p:nvSpPr>
          <p:cNvPr id="288" name="타원 287">
            <a:extLst>
              <a:ext uri="{FF2B5EF4-FFF2-40B4-BE49-F238E27FC236}">
                <a16:creationId xmlns:a16="http://schemas.microsoft.com/office/drawing/2014/main" id="{7B8BA045-3341-411E-810C-9C2A98E10C4D}"/>
              </a:ext>
            </a:extLst>
          </p:cNvPr>
          <p:cNvSpPr/>
          <p:nvPr/>
        </p:nvSpPr>
        <p:spPr>
          <a:xfrm>
            <a:off x="7459957" y="2868382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79D5364A-9796-41DB-B105-51761B89D33B}"/>
              </a:ext>
            </a:extLst>
          </p:cNvPr>
          <p:cNvSpPr/>
          <p:nvPr/>
        </p:nvSpPr>
        <p:spPr>
          <a:xfrm>
            <a:off x="6646479" y="2594286"/>
            <a:ext cx="1332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회원 데이터 </a:t>
            </a:r>
            <a:r>
              <a:rPr lang="en-US" altLang="ko-KR" sz="1200" dirty="0">
                <a:solidFill>
                  <a:prstClr val="black"/>
                </a:solidFill>
              </a:rPr>
              <a:t>GET</a:t>
            </a:r>
            <a:endParaRPr lang="ko-KR" altLang="en-US" dirty="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BF87931B-261C-4644-A9F9-7B06C856CAA5}"/>
              </a:ext>
            </a:extLst>
          </p:cNvPr>
          <p:cNvCxnSpPr>
            <a:cxnSpLocks/>
          </p:cNvCxnSpPr>
          <p:nvPr/>
        </p:nvCxnSpPr>
        <p:spPr>
          <a:xfrm flipH="1" flipV="1">
            <a:off x="5646705" y="1656664"/>
            <a:ext cx="961515" cy="1459189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사각형: 잘린 한쪽 모서리 321">
            <a:extLst>
              <a:ext uri="{FF2B5EF4-FFF2-40B4-BE49-F238E27FC236}">
                <a16:creationId xmlns:a16="http://schemas.microsoft.com/office/drawing/2014/main" id="{770BB3EB-44DA-4EE8-9CFC-4A628A349BDA}"/>
              </a:ext>
            </a:extLst>
          </p:cNvPr>
          <p:cNvSpPr/>
          <p:nvPr/>
        </p:nvSpPr>
        <p:spPr>
          <a:xfrm>
            <a:off x="2598744" y="3238796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24" name="사각형: 잘린 한쪽 모서리 323">
            <a:extLst>
              <a:ext uri="{FF2B5EF4-FFF2-40B4-BE49-F238E27FC236}">
                <a16:creationId xmlns:a16="http://schemas.microsoft.com/office/drawing/2014/main" id="{A85B92E2-B6B5-4527-AF0F-36CDBB2871A9}"/>
              </a:ext>
            </a:extLst>
          </p:cNvPr>
          <p:cNvSpPr/>
          <p:nvPr/>
        </p:nvSpPr>
        <p:spPr>
          <a:xfrm>
            <a:off x="2595347" y="2785550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325" name="사각형: 잘린 한쪽 모서리 324">
            <a:extLst>
              <a:ext uri="{FF2B5EF4-FFF2-40B4-BE49-F238E27FC236}">
                <a16:creationId xmlns:a16="http://schemas.microsoft.com/office/drawing/2014/main" id="{339AD00F-5296-4CB9-8244-660909BD59DB}"/>
              </a:ext>
            </a:extLst>
          </p:cNvPr>
          <p:cNvSpPr/>
          <p:nvPr/>
        </p:nvSpPr>
        <p:spPr>
          <a:xfrm>
            <a:off x="3982195" y="3791897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추가인증</a:t>
            </a:r>
          </a:p>
        </p:txBody>
      </p:sp>
      <p:cxnSp>
        <p:nvCxnSpPr>
          <p:cNvPr id="326" name="직선 화살표 연결선 325">
            <a:extLst>
              <a:ext uri="{FF2B5EF4-FFF2-40B4-BE49-F238E27FC236}">
                <a16:creationId xmlns:a16="http://schemas.microsoft.com/office/drawing/2014/main" id="{FF09246C-C7A6-4AC0-95AB-C3010C2E73C0}"/>
              </a:ext>
            </a:extLst>
          </p:cNvPr>
          <p:cNvCxnSpPr>
            <a:cxnSpLocks/>
          </p:cNvCxnSpPr>
          <p:nvPr/>
        </p:nvCxnSpPr>
        <p:spPr>
          <a:xfrm>
            <a:off x="4345755" y="4193840"/>
            <a:ext cx="940515" cy="90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AA9290A3-08EB-445D-80D1-DF79EF81677D}"/>
              </a:ext>
            </a:extLst>
          </p:cNvPr>
          <p:cNvCxnSpPr>
            <a:cxnSpLocks/>
          </p:cNvCxnSpPr>
          <p:nvPr/>
        </p:nvCxnSpPr>
        <p:spPr>
          <a:xfrm flipV="1">
            <a:off x="3643669" y="2884629"/>
            <a:ext cx="0" cy="75774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DE7B959-FD80-44AB-ACCF-86F2517448DD}"/>
              </a:ext>
            </a:extLst>
          </p:cNvPr>
          <p:cNvGrpSpPr/>
          <p:nvPr/>
        </p:nvGrpSpPr>
        <p:grpSpPr>
          <a:xfrm>
            <a:off x="3256328" y="3712467"/>
            <a:ext cx="725867" cy="830558"/>
            <a:chOff x="70739" y="2244561"/>
            <a:chExt cx="894752" cy="947023"/>
          </a:xfrm>
        </p:grpSpPr>
        <p:pic>
          <p:nvPicPr>
            <p:cNvPr id="329" name="Picture 4">
              <a:extLst>
                <a:ext uri="{FF2B5EF4-FFF2-40B4-BE49-F238E27FC236}">
                  <a16:creationId xmlns:a16="http://schemas.microsoft.com/office/drawing/2014/main" id="{A0FA0E9E-98A8-4DDB-8528-11603152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03E92724-1874-4775-BE26-9F70EB877A1A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Client</a:t>
              </a:r>
            </a:p>
          </p:txBody>
        </p:sp>
      </p:grpSp>
      <p:sp>
        <p:nvSpPr>
          <p:cNvPr id="331" name="타원 330">
            <a:extLst>
              <a:ext uri="{FF2B5EF4-FFF2-40B4-BE49-F238E27FC236}">
                <a16:creationId xmlns:a16="http://schemas.microsoft.com/office/drawing/2014/main" id="{307856F3-FF2C-49D3-9C22-D83EA6F404AD}"/>
              </a:ext>
            </a:extLst>
          </p:cNvPr>
          <p:cNvSpPr/>
          <p:nvPr/>
        </p:nvSpPr>
        <p:spPr>
          <a:xfrm>
            <a:off x="3765886" y="2903970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91C355AA-96D0-4B2F-B445-BF296E726499}"/>
              </a:ext>
            </a:extLst>
          </p:cNvPr>
          <p:cNvSpPr/>
          <p:nvPr/>
        </p:nvSpPr>
        <p:spPr>
          <a:xfrm>
            <a:off x="3764540" y="3299560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8C5A6820-0993-48E1-8444-3F2D7C2821A0}"/>
              </a:ext>
            </a:extLst>
          </p:cNvPr>
          <p:cNvSpPr/>
          <p:nvPr/>
        </p:nvSpPr>
        <p:spPr>
          <a:xfrm>
            <a:off x="4016345" y="2755571"/>
            <a:ext cx="1624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ID, </a:t>
            </a:r>
            <a:r>
              <a:rPr lang="ko-KR" altLang="en-US" sz="1200" dirty="0">
                <a:solidFill>
                  <a:prstClr val="black"/>
                </a:solidFill>
              </a:rPr>
              <a:t>이메일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비밀번호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>
                <a:solidFill>
                  <a:prstClr val="black"/>
                </a:solidFill>
              </a:rPr>
              <a:t>데이터로 회원가입</a:t>
            </a:r>
            <a:endParaRPr lang="ko-KR" altLang="en-US" dirty="0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67A493C6-4A6A-44AE-99B5-52BAC9A87B83}"/>
              </a:ext>
            </a:extLst>
          </p:cNvPr>
          <p:cNvSpPr/>
          <p:nvPr/>
        </p:nvSpPr>
        <p:spPr>
          <a:xfrm>
            <a:off x="3761429" y="4598856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회원 데이터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추가인증 데이터 전송</a:t>
            </a:r>
            <a:endParaRPr lang="ko-KR" altLang="en-US" dirty="0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612B1390-6ABE-4B2B-BDF1-D96794610861}"/>
              </a:ext>
            </a:extLst>
          </p:cNvPr>
          <p:cNvSpPr/>
          <p:nvPr/>
        </p:nvSpPr>
        <p:spPr>
          <a:xfrm>
            <a:off x="4430794" y="4354025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C090845C-D6D4-41B6-8937-0CCCC3DB0548}"/>
              </a:ext>
            </a:extLst>
          </p:cNvPr>
          <p:cNvSpPr/>
          <p:nvPr/>
        </p:nvSpPr>
        <p:spPr>
          <a:xfrm>
            <a:off x="4040953" y="3167881"/>
            <a:ext cx="1409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회원 인증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>
                <a:solidFill>
                  <a:prstClr val="black"/>
                </a:solidFill>
              </a:rPr>
              <a:t>토큰 반환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endParaRPr lang="ko-KR" altLang="en-US" dirty="0"/>
          </a:p>
        </p:txBody>
      </p:sp>
      <p:cxnSp>
        <p:nvCxnSpPr>
          <p:cNvPr id="340" name="직선 화살표 연결선 339">
            <a:extLst>
              <a:ext uri="{FF2B5EF4-FFF2-40B4-BE49-F238E27FC236}">
                <a16:creationId xmlns:a16="http://schemas.microsoft.com/office/drawing/2014/main" id="{89C51C02-96BE-43D0-ADB5-6B92BC4C5DDE}"/>
              </a:ext>
            </a:extLst>
          </p:cNvPr>
          <p:cNvCxnSpPr>
            <a:cxnSpLocks/>
          </p:cNvCxnSpPr>
          <p:nvPr/>
        </p:nvCxnSpPr>
        <p:spPr>
          <a:xfrm flipH="1">
            <a:off x="3982195" y="1506532"/>
            <a:ext cx="481901" cy="4244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B7E5A7DB-D318-4700-9D06-C3BEC0C3DE0F}"/>
              </a:ext>
            </a:extLst>
          </p:cNvPr>
          <p:cNvGrpSpPr/>
          <p:nvPr/>
        </p:nvGrpSpPr>
        <p:grpSpPr>
          <a:xfrm>
            <a:off x="3195368" y="1953480"/>
            <a:ext cx="894752" cy="779562"/>
            <a:chOff x="3729933" y="4625308"/>
            <a:chExt cx="894752" cy="779562"/>
          </a:xfrm>
        </p:grpSpPr>
        <p:pic>
          <p:nvPicPr>
            <p:cNvPr id="344" name="Picture 44">
              <a:extLst>
                <a:ext uri="{FF2B5EF4-FFF2-40B4-BE49-F238E27FC236}">
                  <a16:creationId xmlns:a16="http://schemas.microsoft.com/office/drawing/2014/main" id="{A2FF3C99-D39D-4302-91F6-688ABE4F2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092" y="4625308"/>
              <a:ext cx="519942" cy="623930"/>
            </a:xfrm>
            <a:prstGeom prst="rect">
              <a:avLst/>
            </a:prstGeom>
          </p:spPr>
        </p:pic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7AD2F936-B5A2-4242-9D3A-0EAD168F6302}"/>
                </a:ext>
              </a:extLst>
            </p:cNvPr>
            <p:cNvSpPr txBox="1"/>
            <p:nvPr/>
          </p:nvSpPr>
          <p:spPr>
            <a:xfrm>
              <a:off x="3729933" y="5249238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Amazon</a:t>
              </a:r>
              <a:br>
                <a:rPr lang="en-US" sz="900" b="1" dirty="0">
                  <a:latin typeface="Arial"/>
                </a:rPr>
              </a:br>
              <a:r>
                <a:rPr lang="en-US" sz="900" b="1" dirty="0" err="1">
                  <a:latin typeface="Arial"/>
                </a:rPr>
                <a:t>Cognito</a:t>
              </a:r>
              <a:endParaRPr lang="en-US" sz="900" b="1" dirty="0">
                <a:latin typeface="Arial"/>
              </a:endParaRP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B8C91689-CB95-4DCC-9D28-4D7449FDEEB2}"/>
              </a:ext>
            </a:extLst>
          </p:cNvPr>
          <p:cNvGrpSpPr/>
          <p:nvPr/>
        </p:nvGrpSpPr>
        <p:grpSpPr>
          <a:xfrm rot="19242128" flipH="1">
            <a:off x="4095089" y="688092"/>
            <a:ext cx="1728337" cy="1452014"/>
            <a:chOff x="9837000" y="2290802"/>
            <a:chExt cx="1142988" cy="1403161"/>
          </a:xfrm>
        </p:grpSpPr>
        <p:cxnSp>
          <p:nvCxnSpPr>
            <p:cNvPr id="347" name="연결선: 구부러짐 346">
              <a:extLst>
                <a:ext uri="{FF2B5EF4-FFF2-40B4-BE49-F238E27FC236}">
                  <a16:creationId xmlns:a16="http://schemas.microsoft.com/office/drawing/2014/main" id="{61D4749A-FC0A-4F16-85EA-9981377370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연결선: 구부러짐 347">
              <a:extLst>
                <a:ext uri="{FF2B5EF4-FFF2-40B4-BE49-F238E27FC236}">
                  <a16:creationId xmlns:a16="http://schemas.microsoft.com/office/drawing/2014/main" id="{5C3AD5F3-13F8-4865-BF97-07F99812DD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연결선: 구부러짐 348">
              <a:extLst>
                <a:ext uri="{FF2B5EF4-FFF2-40B4-BE49-F238E27FC236}">
                  <a16:creationId xmlns:a16="http://schemas.microsoft.com/office/drawing/2014/main" id="{A4122A65-406A-49D8-BD91-000D8F8213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49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31BF3A-5521-4EE2-B495-BCA59CB2ACA3}"/>
              </a:ext>
            </a:extLst>
          </p:cNvPr>
          <p:cNvSpPr txBox="1"/>
          <p:nvPr/>
        </p:nvSpPr>
        <p:spPr>
          <a:xfrm>
            <a:off x="4397292" y="25554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en-US" altLang="ko-KR" sz="2000" b="1" dirty="0" err="1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Enrol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FAB08DC-F975-4CA4-ACA9-1483E37FBADC}"/>
              </a:ext>
            </a:extLst>
          </p:cNvPr>
          <p:cNvCxnSpPr>
            <a:cxnSpLocks/>
          </p:cNvCxnSpPr>
          <p:nvPr/>
        </p:nvCxnSpPr>
        <p:spPr>
          <a:xfrm>
            <a:off x="6246518" y="2412221"/>
            <a:ext cx="17446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B267EF8-4F37-4E37-BDB6-FE8997569909}"/>
              </a:ext>
            </a:extLst>
          </p:cNvPr>
          <p:cNvGrpSpPr/>
          <p:nvPr/>
        </p:nvGrpSpPr>
        <p:grpSpPr>
          <a:xfrm>
            <a:off x="6886097" y="5286263"/>
            <a:ext cx="894752" cy="816688"/>
            <a:chOff x="6614364" y="2066806"/>
            <a:chExt cx="894752" cy="816688"/>
          </a:xfrm>
        </p:grpSpPr>
        <p:pic>
          <p:nvPicPr>
            <p:cNvPr id="79" name="Picture 35">
              <a:extLst>
                <a:ext uri="{FF2B5EF4-FFF2-40B4-BE49-F238E27FC236}">
                  <a16:creationId xmlns:a16="http://schemas.microsoft.com/office/drawing/2014/main" id="{95B5390E-94C9-4F78-B1D9-3593AC231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350" y="2066806"/>
              <a:ext cx="544780" cy="653736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604B5F0-1221-464B-BE4D-1D62A28781D4}"/>
                </a:ext>
              </a:extLst>
            </p:cNvPr>
            <p:cNvSpPr txBox="1"/>
            <p:nvPr/>
          </p:nvSpPr>
          <p:spPr>
            <a:xfrm>
              <a:off x="6614364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grpSp>
        <p:nvGrpSpPr>
          <p:cNvPr id="81" name="Group 21">
            <a:extLst>
              <a:ext uri="{FF2B5EF4-FFF2-40B4-BE49-F238E27FC236}">
                <a16:creationId xmlns:a16="http://schemas.microsoft.com/office/drawing/2014/main" id="{9D9BA07C-0780-4AB6-ACBB-D271688010AD}"/>
              </a:ext>
            </a:extLst>
          </p:cNvPr>
          <p:cNvGrpSpPr>
            <a:grpSpLocks/>
          </p:cNvGrpSpPr>
          <p:nvPr/>
        </p:nvGrpSpPr>
        <p:grpSpPr bwMode="auto">
          <a:xfrm>
            <a:off x="4875399" y="1676815"/>
            <a:ext cx="5802597" cy="3084634"/>
            <a:chOff x="545458" y="4783771"/>
            <a:chExt cx="2293787" cy="1733798"/>
          </a:xfrm>
        </p:grpSpPr>
        <p:sp>
          <p:nvSpPr>
            <p:cNvPr id="82" name="Rounded Rectangle 14">
              <a:extLst>
                <a:ext uri="{FF2B5EF4-FFF2-40B4-BE49-F238E27FC236}">
                  <a16:creationId xmlns:a16="http://schemas.microsoft.com/office/drawing/2014/main" id="{3AFA3464-B7D1-42B9-AC5D-6322D55CFED0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Rounded Rectangle 15">
              <a:extLst>
                <a:ext uri="{FF2B5EF4-FFF2-40B4-BE49-F238E27FC236}">
                  <a16:creationId xmlns:a16="http://schemas.microsoft.com/office/drawing/2014/main" id="{F1CADA1E-E50A-4461-B154-865E3FFB8D79}"/>
                </a:ext>
              </a:extLst>
            </p:cNvPr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25CD225-84B8-4006-9475-F40187F4BAB3}"/>
              </a:ext>
            </a:extLst>
          </p:cNvPr>
          <p:cNvGrpSpPr/>
          <p:nvPr/>
        </p:nvGrpSpPr>
        <p:grpSpPr>
          <a:xfrm>
            <a:off x="7991150" y="3684810"/>
            <a:ext cx="719775" cy="775959"/>
            <a:chOff x="5863812" y="1468307"/>
            <a:chExt cx="719775" cy="77595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D7C6D32-A065-4BA1-A18D-A58080B7D052}"/>
                </a:ext>
              </a:extLst>
            </p:cNvPr>
            <p:cNvSpPr txBox="1"/>
            <p:nvPr/>
          </p:nvSpPr>
          <p:spPr>
            <a:xfrm>
              <a:off x="5863812" y="2088634"/>
              <a:ext cx="719775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회원요약정보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Polling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86" name="Picture 43">
              <a:extLst>
                <a:ext uri="{FF2B5EF4-FFF2-40B4-BE49-F238E27FC236}">
                  <a16:creationId xmlns:a16="http://schemas.microsoft.com/office/drawing/2014/main" id="{8094FDE5-5CB7-4D80-B70E-B968E1C3C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266" y="1468307"/>
              <a:ext cx="543639" cy="564959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0BC9FA2-1E4C-4495-9D28-E0A6E94A8C78}"/>
              </a:ext>
            </a:extLst>
          </p:cNvPr>
          <p:cNvGrpSpPr/>
          <p:nvPr/>
        </p:nvGrpSpPr>
        <p:grpSpPr>
          <a:xfrm>
            <a:off x="5628479" y="3327328"/>
            <a:ext cx="636547" cy="785607"/>
            <a:chOff x="5467632" y="1459773"/>
            <a:chExt cx="636547" cy="78560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8E8622A-449B-493B-8AC1-7F934D588472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과목정보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GET,PUT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89" name="Picture 43">
              <a:extLst>
                <a:ext uri="{FF2B5EF4-FFF2-40B4-BE49-F238E27FC236}">
                  <a16:creationId xmlns:a16="http://schemas.microsoft.com/office/drawing/2014/main" id="{AFE590B3-01FA-4652-AA27-4C767F8F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615B9F1-FD86-4399-80E8-10D589DEAEE3}"/>
              </a:ext>
            </a:extLst>
          </p:cNvPr>
          <p:cNvGrpSpPr/>
          <p:nvPr/>
        </p:nvGrpSpPr>
        <p:grpSpPr>
          <a:xfrm>
            <a:off x="4818348" y="2147144"/>
            <a:ext cx="894752" cy="779562"/>
            <a:chOff x="1728185" y="2592620"/>
            <a:chExt cx="894752" cy="779562"/>
          </a:xfrm>
        </p:grpSpPr>
        <p:pic>
          <p:nvPicPr>
            <p:cNvPr id="91" name="Picture 47">
              <a:extLst>
                <a:ext uri="{FF2B5EF4-FFF2-40B4-BE49-F238E27FC236}">
                  <a16:creationId xmlns:a16="http://schemas.microsoft.com/office/drawing/2014/main" id="{E6836DD9-DD70-48EB-8394-748F03CF3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546A5F3-CB3D-4DCB-AF15-640F310AF75A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2CD7AB9-C709-4584-BB36-C5DB7B1AAB23}"/>
              </a:ext>
            </a:extLst>
          </p:cNvPr>
          <p:cNvGrpSpPr/>
          <p:nvPr/>
        </p:nvGrpSpPr>
        <p:grpSpPr>
          <a:xfrm>
            <a:off x="5585308" y="2090233"/>
            <a:ext cx="636547" cy="785607"/>
            <a:chOff x="5467632" y="1459773"/>
            <a:chExt cx="636547" cy="78560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5C7B97-A103-4AE7-A04F-BD7FA226107B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수강정보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GET,POST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95" name="Picture 43">
              <a:extLst>
                <a:ext uri="{FF2B5EF4-FFF2-40B4-BE49-F238E27FC236}">
                  <a16:creationId xmlns:a16="http://schemas.microsoft.com/office/drawing/2014/main" id="{07ABC1E2-A44F-4AE3-A972-9E7C1643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FA1F05A-DB64-4F19-A2C3-677C90CC95C8}"/>
              </a:ext>
            </a:extLst>
          </p:cNvPr>
          <p:cNvGrpSpPr/>
          <p:nvPr/>
        </p:nvGrpSpPr>
        <p:grpSpPr>
          <a:xfrm>
            <a:off x="7903662" y="2165720"/>
            <a:ext cx="894752" cy="797465"/>
            <a:chOff x="8903483" y="2290553"/>
            <a:chExt cx="894752" cy="797465"/>
          </a:xfrm>
        </p:grpSpPr>
        <p:pic>
          <p:nvPicPr>
            <p:cNvPr id="97" name="Picture 5">
              <a:extLst>
                <a:ext uri="{FF2B5EF4-FFF2-40B4-BE49-F238E27FC236}">
                  <a16:creationId xmlns:a16="http://schemas.microsoft.com/office/drawing/2014/main" id="{82555A9A-9238-406C-A499-3AD2C4CD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176" y="2290553"/>
              <a:ext cx="521366" cy="602829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D9E7CA-66BF-4732-A0C3-7FC4663A4115}"/>
                </a:ext>
              </a:extLst>
            </p:cNvPr>
            <p:cNvSpPr txBox="1"/>
            <p:nvPr/>
          </p:nvSpPr>
          <p:spPr>
            <a:xfrm>
              <a:off x="8903483" y="2932386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1000" b="1" dirty="0">
                  <a:latin typeface="Arial"/>
                </a:rPr>
                <a:t>수강신청</a:t>
              </a:r>
              <a:r>
                <a:rPr lang="en-US" altLang="ko-KR" sz="1000" b="1" dirty="0">
                  <a:latin typeface="Arial"/>
                </a:rPr>
                <a:t>DB</a:t>
              </a:r>
            </a:p>
            <a:p>
              <a:pPr algn="ctr" defTabSz="457200" latinLnBrk="0"/>
              <a:r>
                <a:rPr lang="en-US" sz="1000" b="1" dirty="0">
                  <a:latin typeface="Arial"/>
                </a:rPr>
                <a:t>Aurora</a:t>
              </a:r>
              <a:endParaRPr lang="en-US" b="1" dirty="0">
                <a:latin typeface="Arial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4D50F9B-BBDD-42D6-AA3B-C0812DF07023}"/>
              </a:ext>
            </a:extLst>
          </p:cNvPr>
          <p:cNvGrpSpPr/>
          <p:nvPr/>
        </p:nvGrpSpPr>
        <p:grpSpPr>
          <a:xfrm>
            <a:off x="4947516" y="1455200"/>
            <a:ext cx="530178" cy="412988"/>
            <a:chOff x="1779504" y="3852676"/>
            <a:chExt cx="530178" cy="412988"/>
          </a:xfrm>
        </p:grpSpPr>
        <p:pic>
          <p:nvPicPr>
            <p:cNvPr id="100" name="Picture 35">
              <a:extLst>
                <a:ext uri="{FF2B5EF4-FFF2-40B4-BE49-F238E27FC236}">
                  <a16:creationId xmlns:a16="http://schemas.microsoft.com/office/drawing/2014/main" id="{B4A93011-C6FD-43CF-8C1C-006B520D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53754" y="3852676"/>
              <a:ext cx="331332" cy="370312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89CF2EE-2EEB-4A94-BDC2-43C20733186D}"/>
                </a:ext>
              </a:extLst>
            </p:cNvPr>
            <p:cNvSpPr txBox="1"/>
            <p:nvPr/>
          </p:nvSpPr>
          <p:spPr>
            <a:xfrm>
              <a:off x="1779504" y="3988665"/>
              <a:ext cx="530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VPC</a:t>
              </a:r>
              <a:endParaRPr lang="ko-KR" altLang="en-US" sz="1200" b="1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EBAFE96-3B25-4F37-8CFF-F1F2DA8AE142}"/>
              </a:ext>
            </a:extLst>
          </p:cNvPr>
          <p:cNvGrpSpPr/>
          <p:nvPr/>
        </p:nvGrpSpPr>
        <p:grpSpPr>
          <a:xfrm>
            <a:off x="4875400" y="3337436"/>
            <a:ext cx="894752" cy="779562"/>
            <a:chOff x="1728185" y="2592620"/>
            <a:chExt cx="894752" cy="779562"/>
          </a:xfrm>
        </p:grpSpPr>
        <p:pic>
          <p:nvPicPr>
            <p:cNvPr id="103" name="Picture 47">
              <a:extLst>
                <a:ext uri="{FF2B5EF4-FFF2-40B4-BE49-F238E27FC236}">
                  <a16:creationId xmlns:a16="http://schemas.microsoft.com/office/drawing/2014/main" id="{8D530D6F-7C54-4E45-9D53-EF142842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C030BB0-CCB5-4A42-A611-E7F32B6F6020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2648843-2047-4279-A37A-0DBDD0EE1DB5}"/>
              </a:ext>
            </a:extLst>
          </p:cNvPr>
          <p:cNvCxnSpPr>
            <a:cxnSpLocks/>
          </p:cNvCxnSpPr>
          <p:nvPr/>
        </p:nvCxnSpPr>
        <p:spPr>
          <a:xfrm flipV="1">
            <a:off x="6308357" y="2914933"/>
            <a:ext cx="1464672" cy="50882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8B0E75C-3874-43B4-87A6-B4F17E3D81FF}"/>
              </a:ext>
            </a:extLst>
          </p:cNvPr>
          <p:cNvCxnSpPr>
            <a:cxnSpLocks/>
          </p:cNvCxnSpPr>
          <p:nvPr/>
        </p:nvCxnSpPr>
        <p:spPr>
          <a:xfrm flipV="1">
            <a:off x="8332389" y="3205670"/>
            <a:ext cx="0" cy="325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BF5A9DC-C981-4B42-A181-4D91E3F83237}"/>
              </a:ext>
            </a:extLst>
          </p:cNvPr>
          <p:cNvSpPr/>
          <p:nvPr/>
        </p:nvSpPr>
        <p:spPr>
          <a:xfrm>
            <a:off x="8527028" y="3609351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회원요약정보</a:t>
            </a:r>
            <a:endParaRPr lang="en-US" altLang="ko-KR" sz="1200" dirty="0"/>
          </a:p>
          <a:p>
            <a:r>
              <a:rPr lang="ko-KR" altLang="en-US" sz="1200" dirty="0"/>
              <a:t>테이블로</a:t>
            </a:r>
            <a:endParaRPr lang="en-US" altLang="ko-KR" sz="1200" dirty="0"/>
          </a:p>
          <a:p>
            <a:r>
              <a:rPr lang="ko-KR" altLang="en-US" sz="1200" dirty="0"/>
              <a:t>데이터 전송</a:t>
            </a:r>
            <a:endParaRPr lang="en-US" altLang="ko-KR" sz="12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7BB20A8-86F9-4049-9296-6EE48D38D1DD}"/>
              </a:ext>
            </a:extLst>
          </p:cNvPr>
          <p:cNvSpPr/>
          <p:nvPr/>
        </p:nvSpPr>
        <p:spPr>
          <a:xfrm>
            <a:off x="7859438" y="5134895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2A35075-73A6-400A-B879-BC483841EE38}"/>
              </a:ext>
            </a:extLst>
          </p:cNvPr>
          <p:cNvSpPr/>
          <p:nvPr/>
        </p:nvSpPr>
        <p:spPr>
          <a:xfrm>
            <a:off x="8998278" y="3388220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EE2CF1C-5AC5-4BC3-9EEB-8ED357AD2788}"/>
              </a:ext>
            </a:extLst>
          </p:cNvPr>
          <p:cNvSpPr/>
          <p:nvPr/>
        </p:nvSpPr>
        <p:spPr>
          <a:xfrm>
            <a:off x="6511027" y="2455808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수강정보테이블에</a:t>
            </a:r>
            <a:endParaRPr lang="en-US" altLang="ko-KR" sz="1200" dirty="0"/>
          </a:p>
          <a:p>
            <a:r>
              <a:rPr lang="ko-KR" altLang="en-US" sz="1200" dirty="0"/>
              <a:t>신청한 수강정보</a:t>
            </a:r>
            <a:endParaRPr lang="en-US" altLang="ko-KR" sz="1200" dirty="0"/>
          </a:p>
          <a:p>
            <a:r>
              <a:rPr lang="ko-KR" altLang="en-US" sz="1200" dirty="0"/>
              <a:t>전송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3DB23EF-6C02-49C2-A1DE-C39991CD7C50}"/>
              </a:ext>
            </a:extLst>
          </p:cNvPr>
          <p:cNvSpPr/>
          <p:nvPr/>
        </p:nvSpPr>
        <p:spPr>
          <a:xfrm>
            <a:off x="6795822" y="3223145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과목정보테이블의</a:t>
            </a:r>
            <a:endParaRPr lang="en-US" altLang="ko-KR" sz="1200" dirty="0"/>
          </a:p>
          <a:p>
            <a:r>
              <a:rPr lang="ko-KR" altLang="en-US" sz="1200" dirty="0"/>
              <a:t>수강가능인원 감소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50A4134-8797-4759-979E-A7ADDB277AE6}"/>
              </a:ext>
            </a:extLst>
          </p:cNvPr>
          <p:cNvCxnSpPr>
            <a:cxnSpLocks/>
          </p:cNvCxnSpPr>
          <p:nvPr/>
        </p:nvCxnSpPr>
        <p:spPr>
          <a:xfrm flipH="1">
            <a:off x="7616332" y="4915583"/>
            <a:ext cx="287330" cy="3670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A8428B2-E365-4D27-83E9-20441DB5140D}"/>
              </a:ext>
            </a:extLst>
          </p:cNvPr>
          <p:cNvSpPr/>
          <p:nvPr/>
        </p:nvSpPr>
        <p:spPr>
          <a:xfrm>
            <a:off x="8130366" y="4916506"/>
            <a:ext cx="1624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Main </a:t>
            </a:r>
            <a:r>
              <a:rPr lang="ko-KR" altLang="en-US" sz="1200" dirty="0"/>
              <a:t>도메인에서</a:t>
            </a:r>
            <a:endParaRPr lang="en-US" altLang="ko-KR" sz="1200" dirty="0"/>
          </a:p>
          <a:p>
            <a:r>
              <a:rPr lang="ko-KR" altLang="en-US" sz="1200" dirty="0"/>
              <a:t>저장한 </a:t>
            </a:r>
            <a:r>
              <a:rPr lang="ko-KR" altLang="en-US" sz="1200" dirty="0" err="1"/>
              <a:t>회원요약정보</a:t>
            </a:r>
            <a:endParaRPr lang="en-US" altLang="ko-KR" sz="1200" dirty="0"/>
          </a:p>
          <a:p>
            <a:r>
              <a:rPr lang="en-US" altLang="ko-KR" sz="1200" dirty="0"/>
              <a:t>Queue Polling</a:t>
            </a:r>
            <a:endParaRPr lang="ko-KR" altLang="en-US" sz="1200" dirty="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C0E82B89-9246-4914-BDD6-5823B0CDC59E}"/>
              </a:ext>
            </a:extLst>
          </p:cNvPr>
          <p:cNvCxnSpPr>
            <a:cxnSpLocks/>
          </p:cNvCxnSpPr>
          <p:nvPr/>
        </p:nvCxnSpPr>
        <p:spPr>
          <a:xfrm flipV="1">
            <a:off x="6629400" y="5871980"/>
            <a:ext cx="341887" cy="2902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815FE6B-13FB-479D-9F88-80D3A34324CB}"/>
              </a:ext>
            </a:extLst>
          </p:cNvPr>
          <p:cNvSpPr/>
          <p:nvPr/>
        </p:nvSpPr>
        <p:spPr>
          <a:xfrm>
            <a:off x="5091637" y="6320518"/>
            <a:ext cx="1362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Main </a:t>
            </a:r>
            <a:r>
              <a:rPr lang="ko-KR" altLang="en-US" sz="1600" b="1" dirty="0"/>
              <a:t>도메인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D2F2D1E-E1A4-44AE-94E1-7AFBB005667D}"/>
              </a:ext>
            </a:extLst>
          </p:cNvPr>
          <p:cNvGrpSpPr/>
          <p:nvPr/>
        </p:nvGrpSpPr>
        <p:grpSpPr>
          <a:xfrm rot="19242128" flipH="1">
            <a:off x="5479519" y="5685305"/>
            <a:ext cx="1325255" cy="1059104"/>
            <a:chOff x="9837000" y="2290802"/>
            <a:chExt cx="1142988" cy="1403161"/>
          </a:xfrm>
        </p:grpSpPr>
        <p:cxnSp>
          <p:nvCxnSpPr>
            <p:cNvPr id="117" name="연결선: 구부러짐 116">
              <a:extLst>
                <a:ext uri="{FF2B5EF4-FFF2-40B4-BE49-F238E27FC236}">
                  <a16:creationId xmlns:a16="http://schemas.microsoft.com/office/drawing/2014/main" id="{558D802F-8331-4BBC-8E0E-EBC61B759A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연결선: 구부러짐 117">
              <a:extLst>
                <a:ext uri="{FF2B5EF4-FFF2-40B4-BE49-F238E27FC236}">
                  <a16:creationId xmlns:a16="http://schemas.microsoft.com/office/drawing/2014/main" id="{84CDB538-C7D5-4309-9539-191C30A4F9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구부러짐 118">
              <a:extLst>
                <a:ext uri="{FF2B5EF4-FFF2-40B4-BE49-F238E27FC236}">
                  <a16:creationId xmlns:a16="http://schemas.microsoft.com/office/drawing/2014/main" id="{C71C22CF-208D-4253-9B27-623E794506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ED86B9B-98E1-4529-8176-C2838AAEA4AF}"/>
              </a:ext>
            </a:extLst>
          </p:cNvPr>
          <p:cNvGrpSpPr/>
          <p:nvPr/>
        </p:nvGrpSpPr>
        <p:grpSpPr>
          <a:xfrm>
            <a:off x="9255522" y="1854978"/>
            <a:ext cx="636547" cy="785607"/>
            <a:chOff x="5467632" y="1459773"/>
            <a:chExt cx="636547" cy="78560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A5E9DF9-9408-4DBF-8A66-42ED063D4938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과목정보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GET,PUT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</a:p>
          </p:txBody>
        </p:sp>
        <p:pic>
          <p:nvPicPr>
            <p:cNvPr id="122" name="Picture 43">
              <a:extLst>
                <a:ext uri="{FF2B5EF4-FFF2-40B4-BE49-F238E27FC236}">
                  <a16:creationId xmlns:a16="http://schemas.microsoft.com/office/drawing/2014/main" id="{9C2E1598-DC3E-42B7-8B5A-6A232F75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B31506F-1AEC-42D5-AD74-C68C09692780}"/>
              </a:ext>
            </a:extLst>
          </p:cNvPr>
          <p:cNvGrpSpPr/>
          <p:nvPr/>
        </p:nvGrpSpPr>
        <p:grpSpPr>
          <a:xfrm>
            <a:off x="9783248" y="1905096"/>
            <a:ext cx="894752" cy="779562"/>
            <a:chOff x="1728185" y="2592620"/>
            <a:chExt cx="894752" cy="779562"/>
          </a:xfrm>
        </p:grpSpPr>
        <p:pic>
          <p:nvPicPr>
            <p:cNvPr id="124" name="Picture 47">
              <a:extLst>
                <a:ext uri="{FF2B5EF4-FFF2-40B4-BE49-F238E27FC236}">
                  <a16:creationId xmlns:a16="http://schemas.microsoft.com/office/drawing/2014/main" id="{C0200078-FE94-42EE-8BC9-DF40298E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9499DB4-2FEE-4FD4-8D51-01F2DDE0D798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075D3C3-70D1-449D-AC7C-70315540E694}"/>
              </a:ext>
            </a:extLst>
          </p:cNvPr>
          <p:cNvGrpSpPr/>
          <p:nvPr/>
        </p:nvGrpSpPr>
        <p:grpSpPr>
          <a:xfrm>
            <a:off x="9876591" y="3363284"/>
            <a:ext cx="697967" cy="785607"/>
            <a:chOff x="5426090" y="1459773"/>
            <a:chExt cx="697967" cy="785607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D8F50A-DDE2-4DAD-95FF-7A02B5D1F492}"/>
                </a:ext>
              </a:extLst>
            </p:cNvPr>
            <p:cNvSpPr txBox="1"/>
            <p:nvPr/>
          </p:nvSpPr>
          <p:spPr>
            <a:xfrm>
              <a:off x="5426090" y="2064152"/>
              <a:ext cx="697967" cy="1812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회원삭제정보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Polling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28" name="Picture 43">
              <a:extLst>
                <a:ext uri="{FF2B5EF4-FFF2-40B4-BE49-F238E27FC236}">
                  <a16:creationId xmlns:a16="http://schemas.microsoft.com/office/drawing/2014/main" id="{3D672DC6-7B18-4B2D-AF5A-F26D9BDB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F363317-8545-4F33-8960-1FE26360FC98}"/>
              </a:ext>
            </a:extLst>
          </p:cNvPr>
          <p:cNvCxnSpPr>
            <a:cxnSpLocks/>
          </p:cNvCxnSpPr>
          <p:nvPr/>
        </p:nvCxnSpPr>
        <p:spPr>
          <a:xfrm flipH="1" flipV="1">
            <a:off x="8875643" y="3071191"/>
            <a:ext cx="979777" cy="5129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7CA9430D-F4E7-470F-BB66-F699264D16D2}"/>
              </a:ext>
            </a:extLst>
          </p:cNvPr>
          <p:cNvCxnSpPr>
            <a:cxnSpLocks/>
          </p:cNvCxnSpPr>
          <p:nvPr/>
        </p:nvCxnSpPr>
        <p:spPr>
          <a:xfrm flipV="1">
            <a:off x="8730007" y="2370644"/>
            <a:ext cx="424883" cy="9649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2D0DA9-5217-4CD2-9180-DFA539298743}"/>
              </a:ext>
            </a:extLst>
          </p:cNvPr>
          <p:cNvGrpSpPr/>
          <p:nvPr/>
        </p:nvGrpSpPr>
        <p:grpSpPr>
          <a:xfrm>
            <a:off x="10919918" y="2722061"/>
            <a:ext cx="894752" cy="816688"/>
            <a:chOff x="6614364" y="2066806"/>
            <a:chExt cx="894752" cy="816688"/>
          </a:xfrm>
        </p:grpSpPr>
        <p:pic>
          <p:nvPicPr>
            <p:cNvPr id="132" name="Picture 35">
              <a:extLst>
                <a:ext uri="{FF2B5EF4-FFF2-40B4-BE49-F238E27FC236}">
                  <a16:creationId xmlns:a16="http://schemas.microsoft.com/office/drawing/2014/main" id="{E13A6A45-8A65-4C55-B736-7907FDC8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350" y="2066806"/>
              <a:ext cx="544780" cy="653736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BFD78DC-FB05-47F4-8920-8F30341C7B94}"/>
                </a:ext>
              </a:extLst>
            </p:cNvPr>
            <p:cNvSpPr txBox="1"/>
            <p:nvPr/>
          </p:nvSpPr>
          <p:spPr>
            <a:xfrm>
              <a:off x="6614364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E160B59-F923-49D1-BEDB-4C3F89E9F370}"/>
              </a:ext>
            </a:extLst>
          </p:cNvPr>
          <p:cNvCxnSpPr>
            <a:cxnSpLocks/>
          </p:cNvCxnSpPr>
          <p:nvPr/>
        </p:nvCxnSpPr>
        <p:spPr>
          <a:xfrm flipV="1">
            <a:off x="10750147" y="3538749"/>
            <a:ext cx="317910" cy="2473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1668A40-142C-4F72-82C4-4C17F6BA035F}"/>
              </a:ext>
            </a:extLst>
          </p:cNvPr>
          <p:cNvSpPr/>
          <p:nvPr/>
        </p:nvSpPr>
        <p:spPr>
          <a:xfrm>
            <a:off x="10164284" y="666485"/>
            <a:ext cx="1659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Manage </a:t>
            </a:r>
            <a:r>
              <a:rPr lang="ko-KR" altLang="en-US" sz="1600" b="1" dirty="0"/>
              <a:t>도메인</a:t>
            </a: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FA4BA3B-CE94-470E-863E-C6BA005CD9E7}"/>
              </a:ext>
            </a:extLst>
          </p:cNvPr>
          <p:cNvGrpSpPr/>
          <p:nvPr/>
        </p:nvGrpSpPr>
        <p:grpSpPr>
          <a:xfrm rot="19242128" flipH="1">
            <a:off x="10442533" y="562144"/>
            <a:ext cx="1186292" cy="1030034"/>
            <a:chOff x="9837000" y="2290802"/>
            <a:chExt cx="1142988" cy="1403161"/>
          </a:xfrm>
        </p:grpSpPr>
        <p:cxnSp>
          <p:nvCxnSpPr>
            <p:cNvPr id="137" name="연결선: 구부러짐 136">
              <a:extLst>
                <a:ext uri="{FF2B5EF4-FFF2-40B4-BE49-F238E27FC236}">
                  <a16:creationId xmlns:a16="http://schemas.microsoft.com/office/drawing/2014/main" id="{49A90D48-850A-4663-A195-6B2CEACBC0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연결선: 구부러짐 137">
              <a:extLst>
                <a:ext uri="{FF2B5EF4-FFF2-40B4-BE49-F238E27FC236}">
                  <a16:creationId xmlns:a16="http://schemas.microsoft.com/office/drawing/2014/main" id="{808E92CE-F9A8-43CB-A7EB-3941F239C9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연결선: 구부러짐 138">
              <a:extLst>
                <a:ext uri="{FF2B5EF4-FFF2-40B4-BE49-F238E27FC236}">
                  <a16:creationId xmlns:a16="http://schemas.microsoft.com/office/drawing/2014/main" id="{DE6212E5-C21E-499F-9494-0C7B19808B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FE9A83B-314E-4F2D-BCB7-F064415673D1}"/>
              </a:ext>
            </a:extLst>
          </p:cNvPr>
          <p:cNvCxnSpPr>
            <a:cxnSpLocks/>
          </p:cNvCxnSpPr>
          <p:nvPr/>
        </p:nvCxnSpPr>
        <p:spPr>
          <a:xfrm flipH="1">
            <a:off x="11395986" y="1218169"/>
            <a:ext cx="1" cy="13108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5A459C34-3C15-4385-83C9-DC8A378DC3B9}"/>
              </a:ext>
            </a:extLst>
          </p:cNvPr>
          <p:cNvSpPr/>
          <p:nvPr/>
        </p:nvSpPr>
        <p:spPr>
          <a:xfrm>
            <a:off x="10922907" y="3749745"/>
            <a:ext cx="230917" cy="2309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FA4C82-1DCF-4184-ABF5-6955D0FD16CA}"/>
              </a:ext>
            </a:extLst>
          </p:cNvPr>
          <p:cNvSpPr/>
          <p:nvPr/>
        </p:nvSpPr>
        <p:spPr>
          <a:xfrm>
            <a:off x="10670222" y="400129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회원삭제정보</a:t>
            </a:r>
            <a:endParaRPr lang="en-US" altLang="ko-KR" sz="1200" dirty="0"/>
          </a:p>
          <a:p>
            <a:r>
              <a:rPr lang="en-US" altLang="ko-KR" sz="1200" dirty="0"/>
              <a:t>Polling</a:t>
            </a:r>
            <a:endParaRPr lang="ko-KR" altLang="en-US" sz="1200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C797FB4-9C3D-4F9F-9912-BD8A03488EFE}"/>
              </a:ext>
            </a:extLst>
          </p:cNvPr>
          <p:cNvSpPr/>
          <p:nvPr/>
        </p:nvSpPr>
        <p:spPr>
          <a:xfrm>
            <a:off x="9301976" y="1297680"/>
            <a:ext cx="230917" cy="2309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E78E9C14-FED7-42A3-AC0C-49741B36BBE2}"/>
              </a:ext>
            </a:extLst>
          </p:cNvPr>
          <p:cNvCxnSpPr>
            <a:cxnSpLocks/>
          </p:cNvCxnSpPr>
          <p:nvPr/>
        </p:nvCxnSpPr>
        <p:spPr>
          <a:xfrm flipV="1">
            <a:off x="10676710" y="1152276"/>
            <a:ext cx="265845" cy="507924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549FF2A-4D86-47A1-87C1-D3B634F00716}"/>
              </a:ext>
            </a:extLst>
          </p:cNvPr>
          <p:cNvSpPr/>
          <p:nvPr/>
        </p:nvSpPr>
        <p:spPr>
          <a:xfrm>
            <a:off x="9507972" y="1292219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과목정보 수정</a:t>
            </a:r>
            <a:endParaRPr lang="ko-KR" altLang="en-US" sz="12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6BC9A1F-72B0-4DD5-8D72-FDF7DA243FF2}"/>
              </a:ext>
            </a:extLst>
          </p:cNvPr>
          <p:cNvSpPr/>
          <p:nvPr/>
        </p:nvSpPr>
        <p:spPr>
          <a:xfrm>
            <a:off x="6336229" y="2502223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3CF4B6B-419F-44A2-9758-0130B9D97465}"/>
              </a:ext>
            </a:extLst>
          </p:cNvPr>
          <p:cNvSpPr/>
          <p:nvPr/>
        </p:nvSpPr>
        <p:spPr>
          <a:xfrm>
            <a:off x="6608138" y="3320529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4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1706810-88E8-4240-89C4-3C3C4C814992}"/>
              </a:ext>
            </a:extLst>
          </p:cNvPr>
          <p:cNvCxnSpPr>
            <a:cxnSpLocks/>
          </p:cNvCxnSpPr>
          <p:nvPr/>
        </p:nvCxnSpPr>
        <p:spPr>
          <a:xfrm flipV="1">
            <a:off x="3627107" y="2558465"/>
            <a:ext cx="1121259" cy="9068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09A5D7ED-5382-449B-A42D-F03F640B3F33}"/>
              </a:ext>
            </a:extLst>
          </p:cNvPr>
          <p:cNvCxnSpPr>
            <a:cxnSpLocks/>
          </p:cNvCxnSpPr>
          <p:nvPr/>
        </p:nvCxnSpPr>
        <p:spPr>
          <a:xfrm flipV="1">
            <a:off x="3634462" y="3825188"/>
            <a:ext cx="1130955" cy="1005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>
            <a:extLst>
              <a:ext uri="{FF2B5EF4-FFF2-40B4-BE49-F238E27FC236}">
                <a16:creationId xmlns:a16="http://schemas.microsoft.com/office/drawing/2014/main" id="{D464916C-BBDB-4B35-9D26-37313812BEB4}"/>
              </a:ext>
            </a:extLst>
          </p:cNvPr>
          <p:cNvSpPr/>
          <p:nvPr/>
        </p:nvSpPr>
        <p:spPr>
          <a:xfrm>
            <a:off x="3869441" y="2798260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DD5462A-0657-4A91-BC1A-293360250E4A}"/>
              </a:ext>
            </a:extLst>
          </p:cNvPr>
          <p:cNvSpPr/>
          <p:nvPr/>
        </p:nvSpPr>
        <p:spPr>
          <a:xfrm>
            <a:off x="3678563" y="4094597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과목정보</a:t>
            </a:r>
            <a:r>
              <a:rPr lang="en-US" altLang="ko-KR" sz="1200" dirty="0"/>
              <a:t> </a:t>
            </a:r>
            <a:r>
              <a:rPr lang="ko-KR" altLang="en-US" sz="1200" dirty="0"/>
              <a:t>요청</a:t>
            </a:r>
            <a:endParaRPr lang="en-US" altLang="ko-KR" sz="1200" dirty="0"/>
          </a:p>
          <a:p>
            <a:r>
              <a:rPr lang="ko-KR" altLang="en-US" sz="1200" dirty="0"/>
              <a:t>로그인한 회원의</a:t>
            </a:r>
            <a:endParaRPr lang="en-US" altLang="ko-KR" sz="1200" dirty="0"/>
          </a:p>
          <a:p>
            <a:r>
              <a:rPr lang="ko-KR" altLang="en-US" sz="1200" dirty="0"/>
              <a:t>수강정보 요청</a:t>
            </a:r>
            <a:endParaRPr lang="ko-KR" altLang="en-US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0063BE7-E2F6-40A9-BFBC-8F92617902B0}"/>
              </a:ext>
            </a:extLst>
          </p:cNvPr>
          <p:cNvSpPr/>
          <p:nvPr/>
        </p:nvSpPr>
        <p:spPr>
          <a:xfrm>
            <a:off x="3598324" y="251450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수강신청</a:t>
            </a: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7910EDA4-8270-4AB4-85BB-E94E68C83A3D}"/>
              </a:ext>
            </a:extLst>
          </p:cNvPr>
          <p:cNvGrpSpPr/>
          <p:nvPr/>
        </p:nvGrpSpPr>
        <p:grpSpPr>
          <a:xfrm>
            <a:off x="2916472" y="3287050"/>
            <a:ext cx="725867" cy="830558"/>
            <a:chOff x="70739" y="2244561"/>
            <a:chExt cx="894752" cy="947023"/>
          </a:xfrm>
        </p:grpSpPr>
        <p:pic>
          <p:nvPicPr>
            <p:cNvPr id="187" name="Picture 4">
              <a:extLst>
                <a:ext uri="{FF2B5EF4-FFF2-40B4-BE49-F238E27FC236}">
                  <a16:creationId xmlns:a16="http://schemas.microsoft.com/office/drawing/2014/main" id="{87A22827-44BD-4626-B752-9828FBEF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B575E7F-059F-4875-ADA4-42023ECAAE57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Client</a:t>
              </a:r>
            </a:p>
          </p:txBody>
        </p:sp>
      </p:grpSp>
      <p:sp>
        <p:nvSpPr>
          <p:cNvPr id="189" name="타원 188">
            <a:extLst>
              <a:ext uri="{FF2B5EF4-FFF2-40B4-BE49-F238E27FC236}">
                <a16:creationId xmlns:a16="http://schemas.microsoft.com/office/drawing/2014/main" id="{F78FC6F4-60A0-458D-B724-989B835A06C2}"/>
              </a:ext>
            </a:extLst>
          </p:cNvPr>
          <p:cNvSpPr/>
          <p:nvPr/>
        </p:nvSpPr>
        <p:spPr>
          <a:xfrm>
            <a:off x="4126410" y="3886367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67C8861-6F8A-445C-9006-C3B7CF9E7AA3}"/>
              </a:ext>
            </a:extLst>
          </p:cNvPr>
          <p:cNvCxnSpPr>
            <a:cxnSpLocks/>
          </p:cNvCxnSpPr>
          <p:nvPr/>
        </p:nvCxnSpPr>
        <p:spPr>
          <a:xfrm flipH="1">
            <a:off x="3274786" y="4218534"/>
            <a:ext cx="1" cy="17985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타원 190">
            <a:extLst>
              <a:ext uri="{FF2B5EF4-FFF2-40B4-BE49-F238E27FC236}">
                <a16:creationId xmlns:a16="http://schemas.microsoft.com/office/drawing/2014/main" id="{05143B49-58C6-4276-AB0B-459B37EBB36A}"/>
              </a:ext>
            </a:extLst>
          </p:cNvPr>
          <p:cNvSpPr/>
          <p:nvPr/>
        </p:nvSpPr>
        <p:spPr>
          <a:xfrm>
            <a:off x="3401036" y="5433684"/>
            <a:ext cx="230917" cy="230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51CA014-D78C-4FEC-BECB-E3BDBAA8EE09}"/>
              </a:ext>
            </a:extLst>
          </p:cNvPr>
          <p:cNvSpPr/>
          <p:nvPr/>
        </p:nvSpPr>
        <p:spPr>
          <a:xfrm>
            <a:off x="3678563" y="5337516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수강정보의 태그데이터 조건으로</a:t>
            </a:r>
            <a:endParaRPr lang="en-US" altLang="ko-KR" sz="1200" dirty="0"/>
          </a:p>
          <a:p>
            <a:r>
              <a:rPr lang="ko-KR" altLang="en-US" sz="1200" dirty="0"/>
              <a:t>동영상</a:t>
            </a:r>
            <a:r>
              <a:rPr lang="en-US" altLang="ko-KR" sz="1200" dirty="0"/>
              <a:t>/</a:t>
            </a:r>
            <a:r>
              <a:rPr lang="ko-KR" altLang="en-US" sz="1200" dirty="0"/>
              <a:t>음성자료 요청</a:t>
            </a:r>
            <a:endParaRPr lang="en-US" altLang="ko-KR" sz="1200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D6D75B7-8667-486F-B8F0-296738917889}"/>
              </a:ext>
            </a:extLst>
          </p:cNvPr>
          <p:cNvSpPr/>
          <p:nvPr/>
        </p:nvSpPr>
        <p:spPr>
          <a:xfrm>
            <a:off x="2273013" y="6325477"/>
            <a:ext cx="204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Video/Voice </a:t>
            </a:r>
            <a:r>
              <a:rPr lang="ko-KR" altLang="en-US" sz="1600" b="1" dirty="0"/>
              <a:t>도메인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039436D8-492B-4C27-9D11-D49645164917}"/>
              </a:ext>
            </a:extLst>
          </p:cNvPr>
          <p:cNvGrpSpPr/>
          <p:nvPr/>
        </p:nvGrpSpPr>
        <p:grpSpPr>
          <a:xfrm rot="19242128" flipH="1">
            <a:off x="2848179" y="5695895"/>
            <a:ext cx="1325255" cy="1059104"/>
            <a:chOff x="9837000" y="2290802"/>
            <a:chExt cx="1142988" cy="1403161"/>
          </a:xfrm>
        </p:grpSpPr>
        <p:cxnSp>
          <p:nvCxnSpPr>
            <p:cNvPr id="195" name="연결선: 구부러짐 194">
              <a:extLst>
                <a:ext uri="{FF2B5EF4-FFF2-40B4-BE49-F238E27FC236}">
                  <a16:creationId xmlns:a16="http://schemas.microsoft.com/office/drawing/2014/main" id="{8FB3905D-3D96-483F-A7E9-A7BDC7CB8F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연결선: 구부러짐 195">
              <a:extLst>
                <a:ext uri="{FF2B5EF4-FFF2-40B4-BE49-F238E27FC236}">
                  <a16:creationId xmlns:a16="http://schemas.microsoft.com/office/drawing/2014/main" id="{642229F9-60F0-41B0-8A2F-803CEB2B6D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연결선: 구부러짐 196">
              <a:extLst>
                <a:ext uri="{FF2B5EF4-FFF2-40B4-BE49-F238E27FC236}">
                  <a16:creationId xmlns:a16="http://schemas.microsoft.com/office/drawing/2014/main" id="{4D141283-34E0-42BD-B344-75C16F6D2F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사각형: 잘린 한쪽 모서리 197">
            <a:extLst>
              <a:ext uri="{FF2B5EF4-FFF2-40B4-BE49-F238E27FC236}">
                <a16:creationId xmlns:a16="http://schemas.microsoft.com/office/drawing/2014/main" id="{20FCCB96-C7DC-4BB1-92FA-041A559A9A85}"/>
              </a:ext>
            </a:extLst>
          </p:cNvPr>
          <p:cNvSpPr/>
          <p:nvPr/>
        </p:nvSpPr>
        <p:spPr>
          <a:xfrm>
            <a:off x="2507752" y="4243278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Mypage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9" name="사각형: 잘린 한쪽 모서리 198">
            <a:extLst>
              <a:ext uri="{FF2B5EF4-FFF2-40B4-BE49-F238E27FC236}">
                <a16:creationId xmlns:a16="http://schemas.microsoft.com/office/drawing/2014/main" id="{72ED6D20-BB97-420B-AD5B-FD32CFB3763B}"/>
              </a:ext>
            </a:extLst>
          </p:cNvPr>
          <p:cNvSpPr/>
          <p:nvPr/>
        </p:nvSpPr>
        <p:spPr>
          <a:xfrm>
            <a:off x="3838283" y="3405870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수강신청</a:t>
            </a:r>
          </a:p>
        </p:txBody>
      </p:sp>
    </p:spTree>
    <p:extLst>
      <p:ext uri="{BB962C8B-B14F-4D97-AF65-F5344CB8AC3E}">
        <p14:creationId xmlns:p14="http://schemas.microsoft.com/office/powerpoint/2010/main" val="259358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31BF3A-5521-4EE2-B495-BCA59CB2ACA3}"/>
              </a:ext>
            </a:extLst>
          </p:cNvPr>
          <p:cNvSpPr txBox="1"/>
          <p:nvPr/>
        </p:nvSpPr>
        <p:spPr>
          <a:xfrm>
            <a:off x="4397292" y="255541"/>
            <a:ext cx="100559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Voice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9563104-0B68-4447-82E0-C51F11AC215F}"/>
              </a:ext>
            </a:extLst>
          </p:cNvPr>
          <p:cNvGrpSpPr/>
          <p:nvPr/>
        </p:nvGrpSpPr>
        <p:grpSpPr>
          <a:xfrm>
            <a:off x="8448220" y="5313021"/>
            <a:ext cx="894752" cy="747260"/>
            <a:chOff x="7696688" y="2136234"/>
            <a:chExt cx="894752" cy="747260"/>
          </a:xfrm>
        </p:grpSpPr>
        <p:pic>
          <p:nvPicPr>
            <p:cNvPr id="148" name="Picture 57">
              <a:extLst>
                <a:ext uri="{FF2B5EF4-FFF2-40B4-BE49-F238E27FC236}">
                  <a16:creationId xmlns:a16="http://schemas.microsoft.com/office/drawing/2014/main" id="{10E42B19-C341-4A37-B5C1-E425338B4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A8E59D5-A988-48F9-8598-D4D72C5377B1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B24916C6-92BF-418F-BBC3-0E067AB22A41}"/>
              </a:ext>
            </a:extLst>
          </p:cNvPr>
          <p:cNvGrpSpPr/>
          <p:nvPr/>
        </p:nvGrpSpPr>
        <p:grpSpPr>
          <a:xfrm>
            <a:off x="5092613" y="1466235"/>
            <a:ext cx="894752" cy="779562"/>
            <a:chOff x="1728185" y="2592620"/>
            <a:chExt cx="894752" cy="779562"/>
          </a:xfrm>
        </p:grpSpPr>
        <p:pic>
          <p:nvPicPr>
            <p:cNvPr id="151" name="Picture 47">
              <a:extLst>
                <a:ext uri="{FF2B5EF4-FFF2-40B4-BE49-F238E27FC236}">
                  <a16:creationId xmlns:a16="http://schemas.microsoft.com/office/drawing/2014/main" id="{9BC5A5B9-C044-43BD-9AE5-F800BBC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7757BCA-9E77-4732-99AD-7F24FF7596E3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B0908FDA-1504-48BE-9895-5702FA1C96C7}"/>
              </a:ext>
            </a:extLst>
          </p:cNvPr>
          <p:cNvGrpSpPr/>
          <p:nvPr/>
        </p:nvGrpSpPr>
        <p:grpSpPr>
          <a:xfrm>
            <a:off x="5947668" y="1436885"/>
            <a:ext cx="636547" cy="785607"/>
            <a:chOff x="5467632" y="1459773"/>
            <a:chExt cx="636547" cy="785607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FE9BC5D-A8E8-48F4-9DFD-07CF53CC1075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음성자료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55" name="Picture 43">
              <a:extLst>
                <a:ext uri="{FF2B5EF4-FFF2-40B4-BE49-F238E27FC236}">
                  <a16:creationId xmlns:a16="http://schemas.microsoft.com/office/drawing/2014/main" id="{DD61051A-3E5B-417E-A9C4-950042AF3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B04C356C-8E92-4582-A918-9455D188F223}"/>
              </a:ext>
            </a:extLst>
          </p:cNvPr>
          <p:cNvCxnSpPr>
            <a:cxnSpLocks/>
          </p:cNvCxnSpPr>
          <p:nvPr/>
        </p:nvCxnSpPr>
        <p:spPr>
          <a:xfrm flipH="1">
            <a:off x="6679056" y="1863848"/>
            <a:ext cx="119808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5420177-CF2D-46AA-9ADA-41319176A981}"/>
              </a:ext>
            </a:extLst>
          </p:cNvPr>
          <p:cNvGrpSpPr/>
          <p:nvPr/>
        </p:nvGrpSpPr>
        <p:grpSpPr>
          <a:xfrm>
            <a:off x="6270266" y="3285965"/>
            <a:ext cx="636547" cy="785607"/>
            <a:chOff x="5467632" y="1459773"/>
            <a:chExt cx="636547" cy="785607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14E67AA-EDA4-4BCE-A6FC-8337C8772AC8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음성변환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59" name="Picture 43">
              <a:extLst>
                <a:ext uri="{FF2B5EF4-FFF2-40B4-BE49-F238E27FC236}">
                  <a16:creationId xmlns:a16="http://schemas.microsoft.com/office/drawing/2014/main" id="{8EB76F8F-EBD4-41AC-AA19-00DFE880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FE3097A-6C55-4D3F-A34A-0F71A4B2DC3F}"/>
              </a:ext>
            </a:extLst>
          </p:cNvPr>
          <p:cNvCxnSpPr>
            <a:cxnSpLocks/>
          </p:cNvCxnSpPr>
          <p:nvPr/>
        </p:nvCxnSpPr>
        <p:spPr>
          <a:xfrm flipH="1">
            <a:off x="9281421" y="4402554"/>
            <a:ext cx="1649622" cy="947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D56DD85A-7AC1-404D-91D4-8407237C52C5}"/>
              </a:ext>
            </a:extLst>
          </p:cNvPr>
          <p:cNvGrpSpPr/>
          <p:nvPr/>
        </p:nvGrpSpPr>
        <p:grpSpPr>
          <a:xfrm>
            <a:off x="7997279" y="1538949"/>
            <a:ext cx="894752" cy="806035"/>
            <a:chOff x="4379940" y="709817"/>
            <a:chExt cx="894752" cy="806035"/>
          </a:xfrm>
        </p:grpSpPr>
        <p:pic>
          <p:nvPicPr>
            <p:cNvPr id="162" name="Picture 6">
              <a:extLst>
                <a:ext uri="{FF2B5EF4-FFF2-40B4-BE49-F238E27FC236}">
                  <a16:creationId xmlns:a16="http://schemas.microsoft.com/office/drawing/2014/main" id="{1460928D-B043-4373-93F4-861053D7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924B705-C84B-45E9-982F-9D4DA25A9B44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A3056A9-64DE-45A7-AD56-C6E229104585}"/>
              </a:ext>
            </a:extLst>
          </p:cNvPr>
          <p:cNvGrpSpPr/>
          <p:nvPr/>
        </p:nvGrpSpPr>
        <p:grpSpPr>
          <a:xfrm>
            <a:off x="6079003" y="5369355"/>
            <a:ext cx="943550" cy="826712"/>
            <a:chOff x="6946585" y="2120729"/>
            <a:chExt cx="943550" cy="826712"/>
          </a:xfrm>
        </p:grpSpPr>
        <p:pic>
          <p:nvPicPr>
            <p:cNvPr id="165" name="Picture 3">
              <a:extLst>
                <a:ext uri="{FF2B5EF4-FFF2-40B4-BE49-F238E27FC236}">
                  <a16:creationId xmlns:a16="http://schemas.microsoft.com/office/drawing/2014/main" id="{03913160-3D88-4CDB-86C7-DEF2D72B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970" y="2120729"/>
              <a:ext cx="544780" cy="653098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C461BF4-E980-474E-ACC3-020E46C511DB}"/>
                </a:ext>
              </a:extLst>
            </p:cNvPr>
            <p:cNvSpPr txBox="1"/>
            <p:nvPr/>
          </p:nvSpPr>
          <p:spPr>
            <a:xfrm>
              <a:off x="6946585" y="2791993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Polly</a:t>
              </a: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6A43E5A3-8E47-4FD4-B4AD-17FA3623E8EB}"/>
              </a:ext>
            </a:extLst>
          </p:cNvPr>
          <p:cNvGrpSpPr/>
          <p:nvPr/>
        </p:nvGrpSpPr>
        <p:grpSpPr>
          <a:xfrm>
            <a:off x="7662807" y="3361154"/>
            <a:ext cx="640080" cy="796094"/>
            <a:chOff x="5551359" y="915182"/>
            <a:chExt cx="640080" cy="796094"/>
          </a:xfrm>
        </p:grpSpPr>
        <p:pic>
          <p:nvPicPr>
            <p:cNvPr id="168" name="Picture 8">
              <a:extLst>
                <a:ext uri="{FF2B5EF4-FFF2-40B4-BE49-F238E27FC236}">
                  <a16:creationId xmlns:a16="http://schemas.microsoft.com/office/drawing/2014/main" id="{0135945B-DF49-4D46-AAF8-7C1968F0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9" y="915182"/>
              <a:ext cx="503140" cy="521774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55A7A14-EB20-4392-A48A-EFA6AE87071E}"/>
                </a:ext>
              </a:extLst>
            </p:cNvPr>
            <p:cNvSpPr txBox="1"/>
            <p:nvPr/>
          </p:nvSpPr>
          <p:spPr>
            <a:xfrm>
              <a:off x="5551359" y="1436956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polly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</a:p>
          </p:txBody>
        </p: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CE0B8031-F8FB-4A39-8129-2D8316CBBA1B}"/>
              </a:ext>
            </a:extLst>
          </p:cNvPr>
          <p:cNvCxnSpPr>
            <a:cxnSpLocks/>
          </p:cNvCxnSpPr>
          <p:nvPr/>
        </p:nvCxnSpPr>
        <p:spPr>
          <a:xfrm flipV="1">
            <a:off x="6816529" y="2420850"/>
            <a:ext cx="1180750" cy="8624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D12A25A0-496A-4C94-BB04-1D6D366DC0D4}"/>
              </a:ext>
            </a:extLst>
          </p:cNvPr>
          <p:cNvCxnSpPr>
            <a:cxnSpLocks/>
          </p:cNvCxnSpPr>
          <p:nvPr/>
        </p:nvCxnSpPr>
        <p:spPr>
          <a:xfrm flipH="1" flipV="1">
            <a:off x="6994087" y="4249091"/>
            <a:ext cx="1505268" cy="12154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2EB5E0AC-5954-4C4B-9437-79DDB2DA1BB4}"/>
              </a:ext>
            </a:extLst>
          </p:cNvPr>
          <p:cNvCxnSpPr>
            <a:cxnSpLocks/>
          </p:cNvCxnSpPr>
          <p:nvPr/>
        </p:nvCxnSpPr>
        <p:spPr>
          <a:xfrm>
            <a:off x="7013028" y="3668819"/>
            <a:ext cx="6279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0033BF2F-A4F7-4CA2-BCD2-80C4A74CFA43}"/>
              </a:ext>
            </a:extLst>
          </p:cNvPr>
          <p:cNvCxnSpPr>
            <a:cxnSpLocks/>
          </p:cNvCxnSpPr>
          <p:nvPr/>
        </p:nvCxnSpPr>
        <p:spPr>
          <a:xfrm>
            <a:off x="6568751" y="4238804"/>
            <a:ext cx="0" cy="104975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82BE7531-A7BC-494B-B13E-3800B3F2A569}"/>
              </a:ext>
            </a:extLst>
          </p:cNvPr>
          <p:cNvSpPr/>
          <p:nvPr/>
        </p:nvSpPr>
        <p:spPr>
          <a:xfrm>
            <a:off x="10001361" y="2449717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9C559F72-5E97-4CCC-BEE3-552A9684C2D9}"/>
              </a:ext>
            </a:extLst>
          </p:cNvPr>
          <p:cNvSpPr/>
          <p:nvPr/>
        </p:nvSpPr>
        <p:spPr>
          <a:xfrm>
            <a:off x="9932497" y="5246131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2</a:t>
            </a:r>
            <a:endParaRPr lang="ko-KR" altLang="en-US" sz="160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B3E9D0FF-720E-4D0F-B5F3-D2FD66E74EEF}"/>
              </a:ext>
            </a:extLst>
          </p:cNvPr>
          <p:cNvSpPr/>
          <p:nvPr/>
        </p:nvSpPr>
        <p:spPr>
          <a:xfrm>
            <a:off x="7978120" y="4666233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96D2B5F7-CB06-4F73-8F24-71878A5B3A27}"/>
              </a:ext>
            </a:extLst>
          </p:cNvPr>
          <p:cNvSpPr/>
          <p:nvPr/>
        </p:nvSpPr>
        <p:spPr>
          <a:xfrm>
            <a:off x="6609466" y="4653904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CF70285-A0D3-469F-9842-15ABE5FDAE85}"/>
              </a:ext>
            </a:extLst>
          </p:cNvPr>
          <p:cNvSpPr/>
          <p:nvPr/>
        </p:nvSpPr>
        <p:spPr>
          <a:xfrm>
            <a:off x="7198480" y="3400544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5</a:t>
            </a:r>
            <a:endParaRPr lang="ko-KR" altLang="en-US" sz="160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8D49B15-558D-4D8D-8790-5174093192BD}"/>
              </a:ext>
            </a:extLst>
          </p:cNvPr>
          <p:cNvSpPr/>
          <p:nvPr/>
        </p:nvSpPr>
        <p:spPr>
          <a:xfrm>
            <a:off x="8294497" y="3305316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600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FB8D441-F352-4AFF-9E37-8088BB06D86A}"/>
              </a:ext>
            </a:extLst>
          </p:cNvPr>
          <p:cNvSpPr/>
          <p:nvPr/>
        </p:nvSpPr>
        <p:spPr>
          <a:xfrm>
            <a:off x="7183218" y="1547567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2</a:t>
            </a:r>
            <a:endParaRPr lang="ko-KR" altLang="en-US" sz="1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965D920-0BF9-4240-9D6A-429D5F28D9D2}"/>
              </a:ext>
            </a:extLst>
          </p:cNvPr>
          <p:cNvSpPr txBox="1"/>
          <p:nvPr/>
        </p:nvSpPr>
        <p:spPr>
          <a:xfrm>
            <a:off x="9425740" y="5499480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SNS</a:t>
            </a:r>
            <a:r>
              <a:rPr lang="ko-KR" altLang="en-US" sz="1200" dirty="0"/>
              <a:t> 게시</a:t>
            </a:r>
          </a:p>
          <a:p>
            <a:r>
              <a:rPr lang="ko-KR" altLang="en-US" sz="1200" dirty="0"/>
              <a:t>메시지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키값</a:t>
            </a:r>
            <a:r>
              <a:rPr lang="en-US" altLang="ko-KR" sz="1200" dirty="0"/>
              <a:t>(id)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519EE2A9-4039-4CE9-BAA9-279A25F636C7}"/>
              </a:ext>
            </a:extLst>
          </p:cNvPr>
          <p:cNvSpPr txBox="1"/>
          <p:nvPr/>
        </p:nvSpPr>
        <p:spPr>
          <a:xfrm>
            <a:off x="10232278" y="2358356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변환할 데이터의</a:t>
            </a:r>
            <a:endParaRPr lang="en-US" altLang="ko-KR" sz="1200" dirty="0"/>
          </a:p>
          <a:p>
            <a:r>
              <a:rPr lang="ko-KR" altLang="en-US" sz="1200" dirty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태그</a:t>
            </a:r>
            <a:r>
              <a:rPr lang="en-US" altLang="ko-KR" sz="1200" dirty="0"/>
              <a:t>, </a:t>
            </a:r>
            <a:r>
              <a:rPr lang="ko-KR" altLang="en-US" sz="1200" dirty="0"/>
              <a:t>내용 저장</a:t>
            </a:r>
            <a:endParaRPr lang="en-US" altLang="ko-KR" sz="12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2EDA3A-25F9-4F6D-B539-7AD4DCF78FB1}"/>
              </a:ext>
            </a:extLst>
          </p:cNvPr>
          <p:cNvSpPr txBox="1"/>
          <p:nvPr/>
        </p:nvSpPr>
        <p:spPr>
          <a:xfrm>
            <a:off x="8164892" y="4544349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SNS</a:t>
            </a:r>
            <a:r>
              <a:rPr lang="ko-KR" altLang="en-US" sz="1200" dirty="0"/>
              <a:t>를 통해 </a:t>
            </a:r>
            <a:endParaRPr lang="en-US" altLang="ko-KR" sz="1200" dirty="0"/>
          </a:p>
          <a:p>
            <a:r>
              <a:rPr lang="ko-KR" altLang="en-US" sz="1200" dirty="0"/>
              <a:t>새 게시물 감지</a:t>
            </a:r>
            <a:endParaRPr lang="en-US" altLang="ko-KR" sz="12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6CD4B6E-B58D-432D-96C9-E0C01DB236A5}"/>
              </a:ext>
            </a:extLst>
          </p:cNvPr>
          <p:cNvSpPr txBox="1"/>
          <p:nvPr/>
        </p:nvSpPr>
        <p:spPr>
          <a:xfrm>
            <a:off x="6549701" y="4897150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텍스트를</a:t>
            </a:r>
            <a:endParaRPr lang="en-US" altLang="ko-KR" sz="1200" dirty="0"/>
          </a:p>
          <a:p>
            <a:r>
              <a:rPr lang="en-US" altLang="ko-KR" sz="1200" dirty="0"/>
              <a:t>mp3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FD92B23-702F-4557-A6D8-42BD2F22BCBE}"/>
              </a:ext>
            </a:extLst>
          </p:cNvPr>
          <p:cNvSpPr txBox="1"/>
          <p:nvPr/>
        </p:nvSpPr>
        <p:spPr>
          <a:xfrm>
            <a:off x="6968626" y="3132983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변환된 </a:t>
            </a:r>
            <a:r>
              <a:rPr lang="en-US" altLang="ko-KR" sz="1200" dirty="0"/>
              <a:t>mp3 </a:t>
            </a:r>
            <a:r>
              <a:rPr lang="ko-KR" altLang="en-US" sz="1200" dirty="0"/>
              <a:t>저장</a:t>
            </a:r>
            <a:endParaRPr lang="en-US" altLang="ko-KR" sz="12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269250A-2E40-4062-83B2-CAF652009A40}"/>
              </a:ext>
            </a:extLst>
          </p:cNvPr>
          <p:cNvSpPr txBox="1"/>
          <p:nvPr/>
        </p:nvSpPr>
        <p:spPr>
          <a:xfrm>
            <a:off x="6520349" y="2240579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저장된 </a:t>
            </a:r>
            <a:r>
              <a:rPr lang="en-US" altLang="ko-KR" sz="1200" dirty="0"/>
              <a:t>S3 </a:t>
            </a:r>
            <a:r>
              <a:rPr lang="ko-KR" altLang="en-US" sz="1200" dirty="0"/>
              <a:t>게시물의 </a:t>
            </a:r>
            <a:endParaRPr lang="en-US" altLang="ko-KR" sz="1200" dirty="0"/>
          </a:p>
          <a:p>
            <a:r>
              <a:rPr lang="ko-KR" altLang="en-US" sz="1200" dirty="0"/>
              <a:t>배포</a:t>
            </a:r>
            <a:r>
              <a:rPr lang="en-US" altLang="ko-KR" sz="1200" dirty="0"/>
              <a:t>URL</a:t>
            </a:r>
            <a:r>
              <a:rPr lang="ko-KR" altLang="en-US" sz="1200" dirty="0"/>
              <a:t> 저장</a:t>
            </a:r>
            <a:endParaRPr lang="en-US" altLang="ko-KR" sz="1200" dirty="0"/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7936A2A9-1D1C-493C-BB37-71CC9F3FCBF5}"/>
              </a:ext>
            </a:extLst>
          </p:cNvPr>
          <p:cNvGrpSpPr/>
          <p:nvPr/>
        </p:nvGrpSpPr>
        <p:grpSpPr>
          <a:xfrm>
            <a:off x="8669526" y="2393259"/>
            <a:ext cx="731520" cy="835564"/>
            <a:chOff x="8268618" y="4819469"/>
            <a:chExt cx="731520" cy="835564"/>
          </a:xfrm>
        </p:grpSpPr>
        <p:pic>
          <p:nvPicPr>
            <p:cNvPr id="209" name="Picture 96">
              <a:extLst>
                <a:ext uri="{FF2B5EF4-FFF2-40B4-BE49-F238E27FC236}">
                  <a16:creationId xmlns:a16="http://schemas.microsoft.com/office/drawing/2014/main" id="{F668F879-4BDA-4E0A-967A-FB4944735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988" y="4819469"/>
              <a:ext cx="544780" cy="65309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78B8B7D4-FD4F-4B19-8738-FD0125C5B313}"/>
                </a:ext>
              </a:extLst>
            </p:cNvPr>
            <p:cNvSpPr txBox="1"/>
            <p:nvPr/>
          </p:nvSpPr>
          <p:spPr>
            <a:xfrm>
              <a:off x="8268618" y="5499401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CloudFront</a:t>
              </a:r>
            </a:p>
          </p:txBody>
        </p:sp>
      </p:grp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1B89CBE-359B-4BF2-8BA3-D6F27E688AC7}"/>
              </a:ext>
            </a:extLst>
          </p:cNvPr>
          <p:cNvCxnSpPr>
            <a:cxnSpLocks/>
          </p:cNvCxnSpPr>
          <p:nvPr/>
        </p:nvCxnSpPr>
        <p:spPr>
          <a:xfrm flipV="1">
            <a:off x="8286574" y="3084211"/>
            <a:ext cx="290884" cy="221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F83D686-EAF3-4C13-BC3F-9E580C9BF35D}"/>
              </a:ext>
            </a:extLst>
          </p:cNvPr>
          <p:cNvSpPr txBox="1"/>
          <p:nvPr/>
        </p:nvSpPr>
        <p:spPr>
          <a:xfrm>
            <a:off x="8463617" y="329842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배포 </a:t>
            </a:r>
            <a:r>
              <a:rPr lang="en-US" altLang="ko-KR" sz="1200" dirty="0"/>
              <a:t>URL </a:t>
            </a:r>
            <a:r>
              <a:rPr lang="ko-KR" altLang="en-US" sz="1200" dirty="0"/>
              <a:t>생성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42FCE26-6397-4E37-AD9E-6E9391C1DCEE}"/>
              </a:ext>
            </a:extLst>
          </p:cNvPr>
          <p:cNvSpPr txBox="1"/>
          <p:nvPr/>
        </p:nvSpPr>
        <p:spPr>
          <a:xfrm>
            <a:off x="6860359" y="1235720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의 정보를 통하여 배포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950EED8-A0B9-4ED4-A973-E7246991EA89}"/>
              </a:ext>
            </a:extLst>
          </p:cNvPr>
          <p:cNvSpPr/>
          <p:nvPr/>
        </p:nvSpPr>
        <p:spPr>
          <a:xfrm>
            <a:off x="11093869" y="3619137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Manage</a:t>
            </a:r>
          </a:p>
          <a:p>
            <a:r>
              <a:rPr lang="ko-KR" altLang="en-US" sz="1600" b="1" dirty="0"/>
              <a:t>도메인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A8740EA6-312B-45D0-AAA5-53FAA0F8E315}"/>
              </a:ext>
            </a:extLst>
          </p:cNvPr>
          <p:cNvGrpSpPr/>
          <p:nvPr/>
        </p:nvGrpSpPr>
        <p:grpSpPr>
          <a:xfrm rot="2977914" flipH="1">
            <a:off x="10444748" y="3289087"/>
            <a:ext cx="1186292" cy="1030034"/>
            <a:chOff x="9837000" y="2290802"/>
            <a:chExt cx="1142988" cy="1403161"/>
          </a:xfrm>
        </p:grpSpPr>
        <p:cxnSp>
          <p:nvCxnSpPr>
            <p:cNvPr id="216" name="연결선: 구부러짐 215">
              <a:extLst>
                <a:ext uri="{FF2B5EF4-FFF2-40B4-BE49-F238E27FC236}">
                  <a16:creationId xmlns:a16="http://schemas.microsoft.com/office/drawing/2014/main" id="{31A839DE-03EF-4CAE-8831-CFD39157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연결선: 구부러짐 216">
              <a:extLst>
                <a:ext uri="{FF2B5EF4-FFF2-40B4-BE49-F238E27FC236}">
                  <a16:creationId xmlns:a16="http://schemas.microsoft.com/office/drawing/2014/main" id="{244E4E5B-FE2F-4A6D-97F3-EBBB8E454B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연결선: 구부러짐 217">
              <a:extLst>
                <a:ext uri="{FF2B5EF4-FFF2-40B4-BE49-F238E27FC236}">
                  <a16:creationId xmlns:a16="http://schemas.microsoft.com/office/drawing/2014/main" id="{B2459E0A-DF25-4B11-864F-CBD5FEE12B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" name="타원 218">
            <a:extLst>
              <a:ext uri="{FF2B5EF4-FFF2-40B4-BE49-F238E27FC236}">
                <a16:creationId xmlns:a16="http://schemas.microsoft.com/office/drawing/2014/main" id="{38E52E0F-4B4E-4EB6-9F19-9953A4B3F5CF}"/>
              </a:ext>
            </a:extLst>
          </p:cNvPr>
          <p:cNvSpPr/>
          <p:nvPr/>
        </p:nvSpPr>
        <p:spPr>
          <a:xfrm>
            <a:off x="7080739" y="2669072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7</a:t>
            </a:r>
            <a:endParaRPr lang="ko-KR" altLang="en-US" sz="1600" dirty="0"/>
          </a:p>
        </p:txBody>
      </p: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A48DDC33-46C8-40B2-9090-DE03C3F6A699}"/>
              </a:ext>
            </a:extLst>
          </p:cNvPr>
          <p:cNvCxnSpPr>
            <a:cxnSpLocks/>
          </p:cNvCxnSpPr>
          <p:nvPr/>
        </p:nvCxnSpPr>
        <p:spPr>
          <a:xfrm flipH="1" flipV="1">
            <a:off x="9016571" y="2183087"/>
            <a:ext cx="1914470" cy="1066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5F79520A-7E4C-477B-BD54-597C4AF25057}"/>
              </a:ext>
            </a:extLst>
          </p:cNvPr>
          <p:cNvCxnSpPr>
            <a:cxnSpLocks/>
          </p:cNvCxnSpPr>
          <p:nvPr/>
        </p:nvCxnSpPr>
        <p:spPr>
          <a:xfrm flipH="1">
            <a:off x="8322113" y="3806853"/>
            <a:ext cx="25181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타원 221">
            <a:extLst>
              <a:ext uri="{FF2B5EF4-FFF2-40B4-BE49-F238E27FC236}">
                <a16:creationId xmlns:a16="http://schemas.microsoft.com/office/drawing/2014/main" id="{A44FF44B-E0E6-4F10-A3A2-06F47F4AAFE5}"/>
              </a:ext>
            </a:extLst>
          </p:cNvPr>
          <p:cNvSpPr/>
          <p:nvPr/>
        </p:nvSpPr>
        <p:spPr>
          <a:xfrm>
            <a:off x="10153905" y="3469195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EFAEF592-4E5D-439C-8760-9A392093B715}"/>
              </a:ext>
            </a:extLst>
          </p:cNvPr>
          <p:cNvSpPr txBox="1"/>
          <p:nvPr/>
        </p:nvSpPr>
        <p:spPr>
          <a:xfrm>
            <a:off x="9620602" y="321351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관련 이미지 저장</a:t>
            </a:r>
            <a:endParaRPr lang="en-US" altLang="ko-KR" sz="1200" dirty="0"/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7E114D6C-EFDA-47A3-A230-1545C2AE8F4A}"/>
              </a:ext>
            </a:extLst>
          </p:cNvPr>
          <p:cNvGrpSpPr/>
          <p:nvPr/>
        </p:nvGrpSpPr>
        <p:grpSpPr>
          <a:xfrm rot="19187386" flipH="1">
            <a:off x="5927203" y="109319"/>
            <a:ext cx="1186292" cy="1030034"/>
            <a:chOff x="9837000" y="2290802"/>
            <a:chExt cx="1142988" cy="1403161"/>
          </a:xfrm>
        </p:grpSpPr>
        <p:cxnSp>
          <p:nvCxnSpPr>
            <p:cNvPr id="225" name="연결선: 구부러짐 224">
              <a:extLst>
                <a:ext uri="{FF2B5EF4-FFF2-40B4-BE49-F238E27FC236}">
                  <a16:creationId xmlns:a16="http://schemas.microsoft.com/office/drawing/2014/main" id="{9C96FDEC-8029-4322-9FB3-A1B6DBEF94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연결선: 구부러짐 225">
              <a:extLst>
                <a:ext uri="{FF2B5EF4-FFF2-40B4-BE49-F238E27FC236}">
                  <a16:creationId xmlns:a16="http://schemas.microsoft.com/office/drawing/2014/main" id="{91BA3E7B-80BB-41C7-ABB7-31CE83050B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연결선: 구부러짐 226">
              <a:extLst>
                <a:ext uri="{FF2B5EF4-FFF2-40B4-BE49-F238E27FC236}">
                  <a16:creationId xmlns:a16="http://schemas.microsoft.com/office/drawing/2014/main" id="{D672BF8D-740D-4C84-8713-9754DCAB40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0A539A7-4D2B-48A0-BEB8-695FCEE42DFD}"/>
              </a:ext>
            </a:extLst>
          </p:cNvPr>
          <p:cNvSpPr/>
          <p:nvPr/>
        </p:nvSpPr>
        <p:spPr>
          <a:xfrm>
            <a:off x="5786751" y="267615"/>
            <a:ext cx="1369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/>
              <a:t>Enrol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도메인</a:t>
            </a:r>
          </a:p>
        </p:txBody>
      </p: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FEE8287E-169A-4426-8CE6-849B07D204C2}"/>
              </a:ext>
            </a:extLst>
          </p:cNvPr>
          <p:cNvCxnSpPr>
            <a:cxnSpLocks/>
          </p:cNvCxnSpPr>
          <p:nvPr/>
        </p:nvCxnSpPr>
        <p:spPr>
          <a:xfrm flipV="1">
            <a:off x="5635501" y="767725"/>
            <a:ext cx="443502" cy="6519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88E7E5A1-7537-4A40-B97F-CF805EA97514}"/>
              </a:ext>
            </a:extLst>
          </p:cNvPr>
          <p:cNvSpPr/>
          <p:nvPr/>
        </p:nvSpPr>
        <p:spPr>
          <a:xfrm>
            <a:off x="4927328" y="1526862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6123402-17E9-4E1B-869F-4D6CD9C268F1}"/>
              </a:ext>
            </a:extLst>
          </p:cNvPr>
          <p:cNvSpPr txBox="1"/>
          <p:nvPr/>
        </p:nvSpPr>
        <p:spPr>
          <a:xfrm>
            <a:off x="3646522" y="1281983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음성자료 목록</a:t>
            </a:r>
            <a:r>
              <a:rPr lang="en-US" altLang="ko-KR" sz="1200" dirty="0"/>
              <a:t>/</a:t>
            </a:r>
            <a:r>
              <a:rPr lang="ko-KR" altLang="en-US" sz="1200" dirty="0"/>
              <a:t>자료 요청</a:t>
            </a:r>
            <a:endParaRPr lang="en-US" altLang="ko-KR" sz="1200" dirty="0"/>
          </a:p>
        </p:txBody>
      </p: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90C34D6-8BDA-4CCA-B463-5C027C64498F}"/>
              </a:ext>
            </a:extLst>
          </p:cNvPr>
          <p:cNvGrpSpPr/>
          <p:nvPr/>
        </p:nvGrpSpPr>
        <p:grpSpPr>
          <a:xfrm>
            <a:off x="3799591" y="3211967"/>
            <a:ext cx="725867" cy="830558"/>
            <a:chOff x="70739" y="2244561"/>
            <a:chExt cx="894752" cy="947023"/>
          </a:xfrm>
        </p:grpSpPr>
        <p:pic>
          <p:nvPicPr>
            <p:cNvPr id="233" name="Picture 4">
              <a:extLst>
                <a:ext uri="{FF2B5EF4-FFF2-40B4-BE49-F238E27FC236}">
                  <a16:creationId xmlns:a16="http://schemas.microsoft.com/office/drawing/2014/main" id="{BD209B84-58EA-44B8-B2E1-189CFFF7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20B939-EFFF-4B16-B54E-D2357DC5C8A4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Client</a:t>
              </a:r>
            </a:p>
          </p:txBody>
        </p:sp>
      </p:grp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090D4B56-7870-4B03-8C31-4FCCE00D8330}"/>
              </a:ext>
            </a:extLst>
          </p:cNvPr>
          <p:cNvCxnSpPr>
            <a:cxnSpLocks/>
          </p:cNvCxnSpPr>
          <p:nvPr/>
        </p:nvCxnSpPr>
        <p:spPr>
          <a:xfrm flipH="1">
            <a:off x="4470730" y="2260676"/>
            <a:ext cx="753688" cy="7939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사각형: 잘린 한쪽 모서리 237">
            <a:extLst>
              <a:ext uri="{FF2B5EF4-FFF2-40B4-BE49-F238E27FC236}">
                <a16:creationId xmlns:a16="http://schemas.microsoft.com/office/drawing/2014/main" id="{1C9C6966-CBE5-4453-8192-56AF93DF361D}"/>
              </a:ext>
            </a:extLst>
          </p:cNvPr>
          <p:cNvSpPr/>
          <p:nvPr/>
        </p:nvSpPr>
        <p:spPr>
          <a:xfrm>
            <a:off x="4692113" y="3103822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Voice List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9" name="사각형: 잘린 한쪽 모서리 238">
            <a:extLst>
              <a:ext uri="{FF2B5EF4-FFF2-40B4-BE49-F238E27FC236}">
                <a16:creationId xmlns:a16="http://schemas.microsoft.com/office/drawing/2014/main" id="{E2127E38-9EC3-44A2-B2A3-967D3D3F9142}"/>
              </a:ext>
            </a:extLst>
          </p:cNvPr>
          <p:cNvSpPr/>
          <p:nvPr/>
        </p:nvSpPr>
        <p:spPr>
          <a:xfrm>
            <a:off x="4692113" y="3608181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Voice Content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46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31BF3A-5521-4EE2-B495-BCA59CB2ACA3}"/>
              </a:ext>
            </a:extLst>
          </p:cNvPr>
          <p:cNvSpPr txBox="1"/>
          <p:nvPr/>
        </p:nvSpPr>
        <p:spPr>
          <a:xfrm>
            <a:off x="4397292" y="255541"/>
            <a:ext cx="103445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Video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9FF846C-14A0-4EEF-91A0-C39FBC728388}"/>
              </a:ext>
            </a:extLst>
          </p:cNvPr>
          <p:cNvGrpSpPr/>
          <p:nvPr/>
        </p:nvGrpSpPr>
        <p:grpSpPr>
          <a:xfrm>
            <a:off x="9390227" y="5152699"/>
            <a:ext cx="636547" cy="785607"/>
            <a:chOff x="5467632" y="1459773"/>
            <a:chExt cx="636547" cy="78560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0E1F3B7-5C7B-4C1E-A307-EE7744A7EE71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Video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Transcode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83" name="Picture 43">
              <a:extLst>
                <a:ext uri="{FF2B5EF4-FFF2-40B4-BE49-F238E27FC236}">
                  <a16:creationId xmlns:a16="http://schemas.microsoft.com/office/drawing/2014/main" id="{7ECFF6E8-442F-4968-8557-F8AE6961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5993C13-774B-45A3-99A8-93415C7BF744}"/>
              </a:ext>
            </a:extLst>
          </p:cNvPr>
          <p:cNvGrpSpPr/>
          <p:nvPr/>
        </p:nvGrpSpPr>
        <p:grpSpPr>
          <a:xfrm>
            <a:off x="7800709" y="3856718"/>
            <a:ext cx="640080" cy="796094"/>
            <a:chOff x="5551359" y="915182"/>
            <a:chExt cx="640080" cy="796094"/>
          </a:xfrm>
        </p:grpSpPr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2E6549D6-12B0-4672-9E88-2E777ED2B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9" y="915182"/>
              <a:ext cx="503140" cy="521774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27D0D9E-D383-4D66-8592-712E007389F9}"/>
                </a:ext>
              </a:extLst>
            </p:cNvPr>
            <p:cNvSpPr txBox="1"/>
            <p:nvPr/>
          </p:nvSpPr>
          <p:spPr>
            <a:xfrm>
              <a:off x="5551359" y="1436956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Video</a:t>
              </a:r>
            </a:p>
            <a:p>
              <a:pPr algn="ctr" defTabSz="457200" latinLnBrk="0"/>
              <a:r>
                <a:rPr lang="en-US" sz="900" b="1" dirty="0">
                  <a:latin typeface="Arial"/>
                </a:rPr>
                <a:t>bucket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689F80C-1DFB-4818-81AF-CEED05769DB3}"/>
              </a:ext>
            </a:extLst>
          </p:cNvPr>
          <p:cNvGrpSpPr/>
          <p:nvPr/>
        </p:nvGrpSpPr>
        <p:grpSpPr>
          <a:xfrm>
            <a:off x="7548160" y="5195464"/>
            <a:ext cx="1060626" cy="802640"/>
            <a:chOff x="3580763" y="713212"/>
            <a:chExt cx="1060626" cy="802640"/>
          </a:xfrm>
        </p:grpSpPr>
        <p:pic>
          <p:nvPicPr>
            <p:cNvPr id="88" name="Picture 51">
              <a:extLst>
                <a:ext uri="{FF2B5EF4-FFF2-40B4-BE49-F238E27FC236}">
                  <a16:creationId xmlns:a16="http://schemas.microsoft.com/office/drawing/2014/main" id="{DBEFF399-29BE-4361-A82B-6896BCCD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393" y="713212"/>
              <a:ext cx="521366" cy="62564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249DFAB-30A8-48D7-B403-EB105AE62751}"/>
                </a:ext>
              </a:extLst>
            </p:cNvPr>
            <p:cNvSpPr txBox="1"/>
            <p:nvPr/>
          </p:nvSpPr>
          <p:spPr>
            <a:xfrm>
              <a:off x="3580763" y="1360220"/>
              <a:ext cx="106062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Elastic 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Transcoder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32ED404-9472-427A-9583-C973E2D5F5E7}"/>
              </a:ext>
            </a:extLst>
          </p:cNvPr>
          <p:cNvGrpSpPr/>
          <p:nvPr/>
        </p:nvGrpSpPr>
        <p:grpSpPr>
          <a:xfrm>
            <a:off x="9351898" y="3680088"/>
            <a:ext cx="731520" cy="835564"/>
            <a:chOff x="8268618" y="4819469"/>
            <a:chExt cx="731520" cy="835564"/>
          </a:xfrm>
        </p:grpSpPr>
        <p:pic>
          <p:nvPicPr>
            <p:cNvPr id="91" name="Picture 96">
              <a:extLst>
                <a:ext uri="{FF2B5EF4-FFF2-40B4-BE49-F238E27FC236}">
                  <a16:creationId xmlns:a16="http://schemas.microsoft.com/office/drawing/2014/main" id="{EABA9CFA-4234-4B98-B1C2-699AB12C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988" y="4819469"/>
              <a:ext cx="544780" cy="65309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67A5E1C-15A7-4F0E-8692-20072244AF3C}"/>
                </a:ext>
              </a:extLst>
            </p:cNvPr>
            <p:cNvSpPr txBox="1"/>
            <p:nvPr/>
          </p:nvSpPr>
          <p:spPr>
            <a:xfrm>
              <a:off x="8268618" y="5499401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CloudFront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72C2323-04DE-4396-A9D2-83833A632732}"/>
              </a:ext>
            </a:extLst>
          </p:cNvPr>
          <p:cNvGrpSpPr/>
          <p:nvPr/>
        </p:nvGrpSpPr>
        <p:grpSpPr>
          <a:xfrm>
            <a:off x="6431462" y="2626598"/>
            <a:ext cx="636547" cy="785607"/>
            <a:chOff x="5467632" y="1459773"/>
            <a:chExt cx="636547" cy="78560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D943AEE-B62F-43B3-95AC-FB32BE74B13B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비디오 객체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권한 설정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95" name="Picture 43">
              <a:extLst>
                <a:ext uri="{FF2B5EF4-FFF2-40B4-BE49-F238E27FC236}">
                  <a16:creationId xmlns:a16="http://schemas.microsoft.com/office/drawing/2014/main" id="{5FE9DE7E-BC76-4AF1-AC36-26D00A29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424C650-44F1-470F-8E52-4F95A48DAACF}"/>
              </a:ext>
            </a:extLst>
          </p:cNvPr>
          <p:cNvGrpSpPr/>
          <p:nvPr/>
        </p:nvGrpSpPr>
        <p:grpSpPr>
          <a:xfrm>
            <a:off x="6265422" y="3947786"/>
            <a:ext cx="894752" cy="747260"/>
            <a:chOff x="7696688" y="2136234"/>
            <a:chExt cx="894752" cy="747260"/>
          </a:xfrm>
        </p:grpSpPr>
        <p:pic>
          <p:nvPicPr>
            <p:cNvPr id="97" name="Picture 57">
              <a:extLst>
                <a:ext uri="{FF2B5EF4-FFF2-40B4-BE49-F238E27FC236}">
                  <a16:creationId xmlns:a16="http://schemas.microsoft.com/office/drawing/2014/main" id="{93283DAD-29D3-4DA7-8D11-ED934707D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B4271BA-8369-4C2F-9534-A710E193D535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:a16="http://schemas.microsoft.com/office/drawing/2014/main" id="{37D1B8DF-3910-46DE-B680-312F373130AD}"/>
              </a:ext>
            </a:extLst>
          </p:cNvPr>
          <p:cNvSpPr/>
          <p:nvPr/>
        </p:nvSpPr>
        <p:spPr>
          <a:xfrm>
            <a:off x="10527376" y="4992985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600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23FD57E-7EA9-4AD2-AA16-09F28D50474F}"/>
              </a:ext>
            </a:extLst>
          </p:cNvPr>
          <p:cNvSpPr/>
          <p:nvPr/>
        </p:nvSpPr>
        <p:spPr>
          <a:xfrm>
            <a:off x="8131755" y="4685768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5651000-C2B2-40F9-A084-3FAD7C99833E}"/>
              </a:ext>
            </a:extLst>
          </p:cNvPr>
          <p:cNvSpPr txBox="1"/>
          <p:nvPr/>
        </p:nvSpPr>
        <p:spPr>
          <a:xfrm>
            <a:off x="8357043" y="4949597"/>
            <a:ext cx="1513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ElasticTranscoder</a:t>
            </a:r>
            <a:r>
              <a:rPr lang="ko-KR" altLang="en-US" sz="1200" dirty="0"/>
              <a:t>로</a:t>
            </a:r>
            <a:endParaRPr lang="en-US" altLang="ko-KR" sz="1200" dirty="0"/>
          </a:p>
          <a:p>
            <a:r>
              <a:rPr lang="ko-KR" altLang="en-US" sz="1200" dirty="0"/>
              <a:t>전송</a:t>
            </a: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D1FA746-383C-4BF7-8B56-A33A9A7B2B25}"/>
              </a:ext>
            </a:extLst>
          </p:cNvPr>
          <p:cNvSpPr/>
          <p:nvPr/>
        </p:nvSpPr>
        <p:spPr>
          <a:xfrm>
            <a:off x="8677186" y="3807312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C3B371-573F-4C1B-839E-F3B3187E724D}"/>
              </a:ext>
            </a:extLst>
          </p:cNvPr>
          <p:cNvSpPr txBox="1"/>
          <p:nvPr/>
        </p:nvSpPr>
        <p:spPr>
          <a:xfrm>
            <a:off x="8277974" y="4646343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인코딩</a:t>
            </a:r>
            <a:r>
              <a:rPr lang="en-US" altLang="ko-KR" sz="1200" dirty="0"/>
              <a:t>,</a:t>
            </a:r>
            <a:r>
              <a:rPr lang="ko-KR" altLang="en-US" sz="1200" dirty="0"/>
              <a:t> 파일을 저장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063A9C-040B-4128-A248-681753C76B3B}"/>
              </a:ext>
            </a:extLst>
          </p:cNvPr>
          <p:cNvSpPr/>
          <p:nvPr/>
        </p:nvSpPr>
        <p:spPr>
          <a:xfrm>
            <a:off x="7107072" y="3009317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1194D9-AA38-4859-A5B7-099E1D068CBC}"/>
              </a:ext>
            </a:extLst>
          </p:cNvPr>
          <p:cNvSpPr txBox="1"/>
          <p:nvPr/>
        </p:nvSpPr>
        <p:spPr>
          <a:xfrm>
            <a:off x="7665530" y="2845020"/>
            <a:ext cx="202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저장된 파일을 배포할 수</a:t>
            </a:r>
            <a:endParaRPr lang="en-US" altLang="ko-KR" sz="1200" dirty="0"/>
          </a:p>
          <a:p>
            <a:r>
              <a:rPr lang="ko-KR" altLang="en-US" sz="1200" dirty="0"/>
              <a:t>있도록 권한 변경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URL</a:t>
            </a:r>
            <a:r>
              <a:rPr lang="ko-KR" altLang="en-US" sz="1200" dirty="0"/>
              <a:t>값 </a:t>
            </a:r>
            <a:r>
              <a:rPr lang="en-US" altLang="ko-KR" sz="1200" dirty="0"/>
              <a:t>DynamoDB</a:t>
            </a:r>
            <a:r>
              <a:rPr lang="ko-KR" altLang="en-US" sz="1200" dirty="0"/>
              <a:t>로 전송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719648D-8B14-469B-85BA-4B7DD37E9502}"/>
              </a:ext>
            </a:extLst>
          </p:cNvPr>
          <p:cNvCxnSpPr>
            <a:cxnSpLocks/>
          </p:cNvCxnSpPr>
          <p:nvPr/>
        </p:nvCxnSpPr>
        <p:spPr>
          <a:xfrm flipH="1">
            <a:off x="7195474" y="4255682"/>
            <a:ext cx="4665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839F3E0-2079-490B-9775-2A1F67BFC604}"/>
              </a:ext>
            </a:extLst>
          </p:cNvPr>
          <p:cNvGrpSpPr/>
          <p:nvPr/>
        </p:nvGrpSpPr>
        <p:grpSpPr>
          <a:xfrm>
            <a:off x="5793219" y="1467877"/>
            <a:ext cx="894752" cy="779562"/>
            <a:chOff x="1728185" y="2592620"/>
            <a:chExt cx="894752" cy="779562"/>
          </a:xfrm>
        </p:grpSpPr>
        <p:pic>
          <p:nvPicPr>
            <p:cNvPr id="108" name="Picture 47">
              <a:extLst>
                <a:ext uri="{FF2B5EF4-FFF2-40B4-BE49-F238E27FC236}">
                  <a16:creationId xmlns:a16="http://schemas.microsoft.com/office/drawing/2014/main" id="{F2ADAF7B-10C4-4E8D-AB65-04A6DD9F5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86" y="2592620"/>
              <a:ext cx="521366" cy="62564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A79C8FE-CE7D-49B6-92F3-27CA6B5FFA89}"/>
                </a:ext>
              </a:extLst>
            </p:cNvPr>
            <p:cNvSpPr txBox="1"/>
            <p:nvPr/>
          </p:nvSpPr>
          <p:spPr>
            <a:xfrm>
              <a:off x="1728185" y="321655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08C3CE8-D7C5-40E0-9572-4D3673506424}"/>
              </a:ext>
            </a:extLst>
          </p:cNvPr>
          <p:cNvGrpSpPr/>
          <p:nvPr/>
        </p:nvGrpSpPr>
        <p:grpSpPr>
          <a:xfrm>
            <a:off x="6648274" y="1438527"/>
            <a:ext cx="636547" cy="785607"/>
            <a:chOff x="5467632" y="1459773"/>
            <a:chExt cx="636547" cy="78560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3BD150-3129-4E5B-95A8-7D456EBBE5B0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동영상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12" name="Picture 43">
              <a:extLst>
                <a:ext uri="{FF2B5EF4-FFF2-40B4-BE49-F238E27FC236}">
                  <a16:creationId xmlns:a16="http://schemas.microsoft.com/office/drawing/2014/main" id="{C685610D-A839-4813-A3F0-28C382AC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2314B69-7D72-4447-8018-75B914BA3EDE}"/>
              </a:ext>
            </a:extLst>
          </p:cNvPr>
          <p:cNvCxnSpPr>
            <a:cxnSpLocks/>
          </p:cNvCxnSpPr>
          <p:nvPr/>
        </p:nvCxnSpPr>
        <p:spPr>
          <a:xfrm flipH="1">
            <a:off x="7377060" y="1820505"/>
            <a:ext cx="78040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E80205E-EFEE-4814-B6BC-447FEBD67C9A}"/>
              </a:ext>
            </a:extLst>
          </p:cNvPr>
          <p:cNvGrpSpPr/>
          <p:nvPr/>
        </p:nvGrpSpPr>
        <p:grpSpPr>
          <a:xfrm>
            <a:off x="8205845" y="1473613"/>
            <a:ext cx="894752" cy="806035"/>
            <a:chOff x="4379940" y="709817"/>
            <a:chExt cx="894752" cy="806035"/>
          </a:xfrm>
        </p:grpSpPr>
        <p:pic>
          <p:nvPicPr>
            <p:cNvPr id="115" name="Picture 6">
              <a:extLst>
                <a:ext uri="{FF2B5EF4-FFF2-40B4-BE49-F238E27FC236}">
                  <a16:creationId xmlns:a16="http://schemas.microsoft.com/office/drawing/2014/main" id="{C4383DE1-78CF-49CD-837A-B200E8C4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582" y="709817"/>
              <a:ext cx="543466" cy="60199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17A9E18-1BFA-4560-9688-88BEC4F5F5B2}"/>
                </a:ext>
              </a:extLst>
            </p:cNvPr>
            <p:cNvSpPr txBox="1"/>
            <p:nvPr/>
          </p:nvSpPr>
          <p:spPr>
            <a:xfrm>
              <a:off x="4379940" y="136022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7" name="타원 116">
            <a:extLst>
              <a:ext uri="{FF2B5EF4-FFF2-40B4-BE49-F238E27FC236}">
                <a16:creationId xmlns:a16="http://schemas.microsoft.com/office/drawing/2014/main" id="{B9E653EA-09BC-433E-BC5F-B7CD45C8038B}"/>
              </a:ext>
            </a:extLst>
          </p:cNvPr>
          <p:cNvSpPr/>
          <p:nvPr/>
        </p:nvSpPr>
        <p:spPr>
          <a:xfrm>
            <a:off x="7670576" y="1508196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7BCDB5-43B4-4E13-88F3-D256A2862C04}"/>
              </a:ext>
            </a:extLst>
          </p:cNvPr>
          <p:cNvSpPr txBox="1"/>
          <p:nvPr/>
        </p:nvSpPr>
        <p:spPr>
          <a:xfrm>
            <a:off x="8248852" y="4025485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배포 </a:t>
            </a:r>
            <a:r>
              <a:rPr lang="en-US" altLang="ko-KR" sz="1200" dirty="0"/>
              <a:t>URL </a:t>
            </a:r>
            <a:r>
              <a:rPr lang="ko-KR" altLang="en-US" sz="1200" dirty="0"/>
              <a:t>생성</a:t>
            </a: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F6D92065-CF31-4F4F-8EBF-9A9AA2D8E9E8}"/>
              </a:ext>
            </a:extLst>
          </p:cNvPr>
          <p:cNvCxnSpPr>
            <a:cxnSpLocks/>
          </p:cNvCxnSpPr>
          <p:nvPr/>
        </p:nvCxnSpPr>
        <p:spPr>
          <a:xfrm flipH="1">
            <a:off x="10005904" y="4543885"/>
            <a:ext cx="891735" cy="6779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C9F8F998-10D3-4773-B047-FAF6E69F0A83}"/>
              </a:ext>
            </a:extLst>
          </p:cNvPr>
          <p:cNvSpPr/>
          <p:nvPr/>
        </p:nvSpPr>
        <p:spPr>
          <a:xfrm>
            <a:off x="5981419" y="5221803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7</a:t>
            </a:r>
            <a:endParaRPr lang="ko-KR" altLang="en-US" sz="1600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6B3F119-E0EA-4C00-AF95-D72656D6EBF6}"/>
              </a:ext>
            </a:extLst>
          </p:cNvPr>
          <p:cNvSpPr/>
          <p:nvPr/>
        </p:nvSpPr>
        <p:spPr>
          <a:xfrm>
            <a:off x="5689829" y="1498796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9BB9E9-4142-4407-BF77-C19FB5A44F9D}"/>
              </a:ext>
            </a:extLst>
          </p:cNvPr>
          <p:cNvSpPr txBox="1"/>
          <p:nvPr/>
        </p:nvSpPr>
        <p:spPr>
          <a:xfrm>
            <a:off x="6671028" y="1198577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의 정보를 통하여 배포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53C9E39-0A10-44E6-89D2-D24B640CCBB6}"/>
              </a:ext>
            </a:extLst>
          </p:cNvPr>
          <p:cNvCxnSpPr>
            <a:cxnSpLocks/>
          </p:cNvCxnSpPr>
          <p:nvPr/>
        </p:nvCxnSpPr>
        <p:spPr>
          <a:xfrm flipH="1">
            <a:off x="7232818" y="4678684"/>
            <a:ext cx="512910" cy="449907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DFF40AA-FE0D-4FE2-96B6-60E282E1E210}"/>
              </a:ext>
            </a:extLst>
          </p:cNvPr>
          <p:cNvCxnSpPr>
            <a:cxnSpLocks/>
          </p:cNvCxnSpPr>
          <p:nvPr/>
        </p:nvCxnSpPr>
        <p:spPr>
          <a:xfrm>
            <a:off x="7233920" y="3397058"/>
            <a:ext cx="428133" cy="3821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A79C7839-A996-4E2C-9111-1577CBA4F0D2}"/>
              </a:ext>
            </a:extLst>
          </p:cNvPr>
          <p:cNvSpPr/>
          <p:nvPr/>
        </p:nvSpPr>
        <p:spPr>
          <a:xfrm>
            <a:off x="8948309" y="5250609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6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38D9C8F-A3FA-40C1-9ACC-D0081BE86C08}"/>
              </a:ext>
            </a:extLst>
          </p:cNvPr>
          <p:cNvSpPr txBox="1"/>
          <p:nvPr/>
        </p:nvSpPr>
        <p:spPr>
          <a:xfrm>
            <a:off x="10129738" y="2488098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파일이름</a:t>
            </a:r>
            <a:r>
              <a:rPr lang="en-US" altLang="ko-KR" sz="1200" dirty="0"/>
              <a:t>,</a:t>
            </a:r>
            <a:r>
              <a:rPr lang="ko-KR" altLang="en-US" sz="1200" dirty="0"/>
              <a:t> 제목 데이터</a:t>
            </a:r>
            <a:endParaRPr lang="en-US" altLang="ko-KR" sz="1200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F544F29-9164-49AC-9172-F6CB22847845}"/>
              </a:ext>
            </a:extLst>
          </p:cNvPr>
          <p:cNvGrpSpPr/>
          <p:nvPr/>
        </p:nvGrpSpPr>
        <p:grpSpPr>
          <a:xfrm>
            <a:off x="6396270" y="5155150"/>
            <a:ext cx="636547" cy="785607"/>
            <a:chOff x="5467632" y="1459773"/>
            <a:chExt cx="636547" cy="78560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FD27089-C984-40B3-89A3-372336F90E4C}"/>
                </a:ext>
              </a:extLst>
            </p:cNvPr>
            <p:cNvSpPr txBox="1"/>
            <p:nvPr/>
          </p:nvSpPr>
          <p:spPr>
            <a:xfrm>
              <a:off x="5467632" y="2080100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메타데이터 생성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</a:p>
          </p:txBody>
        </p:sp>
        <p:pic>
          <p:nvPicPr>
            <p:cNvPr id="129" name="Picture 43">
              <a:extLst>
                <a:ext uri="{FF2B5EF4-FFF2-40B4-BE49-F238E27FC236}">
                  <a16:creationId xmlns:a16="http://schemas.microsoft.com/office/drawing/2014/main" id="{5FB75DDB-5BD5-4A9D-A73F-C4FFDA1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DE33D1B-2C91-4CF7-8F88-9DD70D6951A1}"/>
              </a:ext>
            </a:extLst>
          </p:cNvPr>
          <p:cNvCxnSpPr>
            <a:cxnSpLocks/>
          </p:cNvCxnSpPr>
          <p:nvPr/>
        </p:nvCxnSpPr>
        <p:spPr>
          <a:xfrm flipH="1">
            <a:off x="8416435" y="5528331"/>
            <a:ext cx="97401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FD6DB1A-8DC5-41CC-A685-04E40CC5F085}"/>
              </a:ext>
            </a:extLst>
          </p:cNvPr>
          <p:cNvGrpSpPr/>
          <p:nvPr/>
        </p:nvGrpSpPr>
        <p:grpSpPr>
          <a:xfrm>
            <a:off x="4923132" y="3925070"/>
            <a:ext cx="894752" cy="566797"/>
            <a:chOff x="6365002" y="4472215"/>
            <a:chExt cx="894752" cy="566797"/>
          </a:xfrm>
        </p:grpSpPr>
        <p:pic>
          <p:nvPicPr>
            <p:cNvPr id="132" name="Picture 59">
              <a:extLst>
                <a:ext uri="{FF2B5EF4-FFF2-40B4-BE49-F238E27FC236}">
                  <a16:creationId xmlns:a16="http://schemas.microsoft.com/office/drawing/2014/main" id="{EA6650CD-D70F-47B9-8996-91FE85CD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225" y="4472215"/>
              <a:ext cx="621454" cy="389444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A23EBE1-2426-41D8-8B2B-D192027094B9}"/>
                </a:ext>
              </a:extLst>
            </p:cNvPr>
            <p:cNvSpPr txBox="1"/>
            <p:nvPr/>
          </p:nvSpPr>
          <p:spPr>
            <a:xfrm>
              <a:off x="6365002" y="488338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ko-KR" altLang="en-US" sz="1000" b="1" dirty="0">
                  <a:latin typeface="Arial"/>
                </a:rPr>
                <a:t>관리자 </a:t>
              </a:r>
              <a:r>
                <a:rPr lang="en-US" sz="1000" b="1" dirty="0">
                  <a:latin typeface="Arial"/>
                </a:rPr>
                <a:t>Email subscription</a:t>
              </a:r>
              <a:endParaRPr lang="en-US" b="1" dirty="0">
                <a:latin typeface="Arial"/>
              </a:endParaRPr>
            </a:p>
          </p:txBody>
        </p: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15FB8919-B5D4-40FF-B461-4FB2AEBBC188}"/>
              </a:ext>
            </a:extLst>
          </p:cNvPr>
          <p:cNvSpPr/>
          <p:nvPr/>
        </p:nvSpPr>
        <p:spPr>
          <a:xfrm>
            <a:off x="5926426" y="3939368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8</a:t>
            </a:r>
            <a:endParaRPr lang="ko-KR" altLang="en-US" sz="1600" dirty="0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36BB95A2-E9DF-413F-A4DA-C51D7D3DB7B0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7569129" y="2201832"/>
            <a:ext cx="636716" cy="432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43CD8A3-C11F-4AD6-B849-5F9F63353AE8}"/>
              </a:ext>
            </a:extLst>
          </p:cNvPr>
          <p:cNvSpPr/>
          <p:nvPr/>
        </p:nvSpPr>
        <p:spPr>
          <a:xfrm>
            <a:off x="11220259" y="3875171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Manage</a:t>
            </a:r>
          </a:p>
          <a:p>
            <a:r>
              <a:rPr lang="ko-KR" altLang="en-US" sz="1600" b="1" dirty="0"/>
              <a:t>도메인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602D372-AA4D-4F3E-93C5-6AF7D1DBF1AB}"/>
              </a:ext>
            </a:extLst>
          </p:cNvPr>
          <p:cNvSpPr txBox="1"/>
          <p:nvPr/>
        </p:nvSpPr>
        <p:spPr>
          <a:xfrm>
            <a:off x="10171473" y="5284395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Manage </a:t>
            </a:r>
            <a:r>
              <a:rPr lang="ko-KR" altLang="en-US" sz="1200" dirty="0"/>
              <a:t>도메인의</a:t>
            </a:r>
            <a:br>
              <a:rPr lang="en-US" altLang="ko-KR" sz="1200" dirty="0"/>
            </a:br>
            <a:r>
              <a:rPr lang="ko-KR" altLang="en-US" sz="1200" dirty="0"/>
              <a:t>동영상 업로드 트리거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E2EC2ACB-7FBA-4FAA-8E1B-E8A72E2514EE}"/>
              </a:ext>
            </a:extLst>
          </p:cNvPr>
          <p:cNvCxnSpPr>
            <a:cxnSpLocks/>
          </p:cNvCxnSpPr>
          <p:nvPr/>
        </p:nvCxnSpPr>
        <p:spPr>
          <a:xfrm flipV="1">
            <a:off x="8082379" y="4666718"/>
            <a:ext cx="0" cy="441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74C62967-C1F0-466F-B1D4-685FFB43086A}"/>
              </a:ext>
            </a:extLst>
          </p:cNvPr>
          <p:cNvSpPr/>
          <p:nvPr/>
        </p:nvSpPr>
        <p:spPr>
          <a:xfrm>
            <a:off x="9962512" y="2525916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600" dirty="0"/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C2FE089-918B-4570-A235-992FD7BF6CCF}"/>
              </a:ext>
            </a:extLst>
          </p:cNvPr>
          <p:cNvCxnSpPr>
            <a:cxnSpLocks/>
          </p:cNvCxnSpPr>
          <p:nvPr/>
        </p:nvCxnSpPr>
        <p:spPr>
          <a:xfrm flipH="1" flipV="1">
            <a:off x="9163050" y="2162175"/>
            <a:ext cx="1847757" cy="1396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BE01147-17C5-4233-B666-5FC3689C9995}"/>
              </a:ext>
            </a:extLst>
          </p:cNvPr>
          <p:cNvCxnSpPr>
            <a:cxnSpLocks/>
          </p:cNvCxnSpPr>
          <p:nvPr/>
        </p:nvCxnSpPr>
        <p:spPr>
          <a:xfrm flipH="1">
            <a:off x="5817884" y="4255682"/>
            <a:ext cx="4665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8E5B0DB-9440-474C-B2FB-67896CE44533}"/>
              </a:ext>
            </a:extLst>
          </p:cNvPr>
          <p:cNvCxnSpPr>
            <a:cxnSpLocks/>
          </p:cNvCxnSpPr>
          <p:nvPr/>
        </p:nvCxnSpPr>
        <p:spPr>
          <a:xfrm flipV="1">
            <a:off x="6731067" y="3666689"/>
            <a:ext cx="0" cy="2249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2D82DF73-25B6-437E-88DE-945819BCF915}"/>
              </a:ext>
            </a:extLst>
          </p:cNvPr>
          <p:cNvCxnSpPr>
            <a:cxnSpLocks/>
          </p:cNvCxnSpPr>
          <p:nvPr/>
        </p:nvCxnSpPr>
        <p:spPr>
          <a:xfrm>
            <a:off x="6712129" y="4854410"/>
            <a:ext cx="0" cy="274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D41724-8305-454E-8C35-DA055A6C722B}"/>
              </a:ext>
            </a:extLst>
          </p:cNvPr>
          <p:cNvCxnSpPr>
            <a:cxnSpLocks/>
          </p:cNvCxnSpPr>
          <p:nvPr/>
        </p:nvCxnSpPr>
        <p:spPr>
          <a:xfrm>
            <a:off x="8416435" y="4278623"/>
            <a:ext cx="8438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ECCEBA8-6ED0-4FA3-B96F-66C62254BE9F}"/>
              </a:ext>
            </a:extLst>
          </p:cNvPr>
          <p:cNvSpPr txBox="1"/>
          <p:nvPr/>
        </p:nvSpPr>
        <p:spPr>
          <a:xfrm>
            <a:off x="4983903" y="5273606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썸네일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r>
              <a:rPr lang="ko-KR" altLang="en-US" sz="1200" dirty="0"/>
              <a:t>메타데이터 생성</a:t>
            </a:r>
            <a:endParaRPr lang="en-US" altLang="ko-KR" sz="120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A669A0F-BA83-46D4-8B07-B08158D9EB34}"/>
              </a:ext>
            </a:extLst>
          </p:cNvPr>
          <p:cNvSpPr txBox="1"/>
          <p:nvPr/>
        </p:nvSpPr>
        <p:spPr>
          <a:xfrm>
            <a:off x="5079532" y="3490755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관리자 이메일로</a:t>
            </a:r>
            <a:endParaRPr lang="en-US" altLang="ko-KR" sz="1200" dirty="0"/>
          </a:p>
          <a:p>
            <a:r>
              <a:rPr lang="ko-KR" altLang="en-US" sz="1200" dirty="0"/>
              <a:t>인코딩 성공 전송</a:t>
            </a:r>
            <a:endParaRPr lang="en-US" altLang="ko-KR" sz="1200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E03C969E-C906-4DBD-97EA-8293DF45B3C5}"/>
              </a:ext>
            </a:extLst>
          </p:cNvPr>
          <p:cNvCxnSpPr>
            <a:cxnSpLocks/>
          </p:cNvCxnSpPr>
          <p:nvPr/>
        </p:nvCxnSpPr>
        <p:spPr>
          <a:xfrm flipH="1" flipV="1">
            <a:off x="6178703" y="815865"/>
            <a:ext cx="28555" cy="571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5AC83FD-16B6-4DAB-8968-B8D1C2246FD5}"/>
              </a:ext>
            </a:extLst>
          </p:cNvPr>
          <p:cNvGrpSpPr/>
          <p:nvPr/>
        </p:nvGrpSpPr>
        <p:grpSpPr>
          <a:xfrm rot="2977914" flipH="1">
            <a:off x="10549742" y="3520238"/>
            <a:ext cx="1186292" cy="1030034"/>
            <a:chOff x="9837000" y="2290802"/>
            <a:chExt cx="1142988" cy="1403161"/>
          </a:xfrm>
        </p:grpSpPr>
        <p:cxnSp>
          <p:nvCxnSpPr>
            <p:cNvPr id="182" name="연결선: 구부러짐 181">
              <a:extLst>
                <a:ext uri="{FF2B5EF4-FFF2-40B4-BE49-F238E27FC236}">
                  <a16:creationId xmlns:a16="http://schemas.microsoft.com/office/drawing/2014/main" id="{301493FD-3A8C-43F8-933C-9634D9EABA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연결선: 구부러짐 182">
              <a:extLst>
                <a:ext uri="{FF2B5EF4-FFF2-40B4-BE49-F238E27FC236}">
                  <a16:creationId xmlns:a16="http://schemas.microsoft.com/office/drawing/2014/main" id="{9291520B-761F-4892-B9F5-450CFB78FF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연결선: 구부러짐 183">
              <a:extLst>
                <a:ext uri="{FF2B5EF4-FFF2-40B4-BE49-F238E27FC236}">
                  <a16:creationId xmlns:a16="http://schemas.microsoft.com/office/drawing/2014/main" id="{E2E282FB-0ACF-478E-8E93-20692B7630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EC09BB4-B444-4B3D-9959-FEAE6517BDF7}"/>
              </a:ext>
            </a:extLst>
          </p:cNvPr>
          <p:cNvGrpSpPr/>
          <p:nvPr/>
        </p:nvGrpSpPr>
        <p:grpSpPr>
          <a:xfrm>
            <a:off x="3276807" y="2896636"/>
            <a:ext cx="725867" cy="830558"/>
            <a:chOff x="70739" y="2244561"/>
            <a:chExt cx="894752" cy="947023"/>
          </a:xfrm>
        </p:grpSpPr>
        <p:pic>
          <p:nvPicPr>
            <p:cNvPr id="191" name="Picture 4">
              <a:extLst>
                <a:ext uri="{FF2B5EF4-FFF2-40B4-BE49-F238E27FC236}">
                  <a16:creationId xmlns:a16="http://schemas.microsoft.com/office/drawing/2014/main" id="{C3301EA4-7E70-47FC-8F6C-9E8ABDE2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AF17E32-A881-40BC-BDC4-D43F3260D657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/>
                </a:rPr>
                <a:t>Client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F6A55C6-906B-479F-A513-2506691DE570}"/>
              </a:ext>
            </a:extLst>
          </p:cNvPr>
          <p:cNvSpPr txBox="1"/>
          <p:nvPr/>
        </p:nvSpPr>
        <p:spPr>
          <a:xfrm>
            <a:off x="4022775" y="1475576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 목록</a:t>
            </a:r>
            <a:r>
              <a:rPr lang="en-US" altLang="ko-KR" sz="1200" dirty="0"/>
              <a:t>/</a:t>
            </a:r>
            <a:r>
              <a:rPr lang="ko-KR" altLang="en-US" sz="1200" dirty="0"/>
              <a:t>자료 요청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F1DF7EEE-0668-4F4A-807F-2C2D749A10C7}"/>
              </a:ext>
            </a:extLst>
          </p:cNvPr>
          <p:cNvGrpSpPr/>
          <p:nvPr/>
        </p:nvGrpSpPr>
        <p:grpSpPr>
          <a:xfrm rot="19187386" flipH="1">
            <a:off x="5927203" y="109319"/>
            <a:ext cx="1186292" cy="1030034"/>
            <a:chOff x="9837000" y="2290802"/>
            <a:chExt cx="1142988" cy="1403161"/>
          </a:xfrm>
        </p:grpSpPr>
        <p:cxnSp>
          <p:nvCxnSpPr>
            <p:cNvPr id="195" name="연결선: 구부러짐 194">
              <a:extLst>
                <a:ext uri="{FF2B5EF4-FFF2-40B4-BE49-F238E27FC236}">
                  <a16:creationId xmlns:a16="http://schemas.microsoft.com/office/drawing/2014/main" id="{A4E600C5-C80B-4C7C-9ABF-79225D84E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연결선: 구부러짐 195">
              <a:extLst>
                <a:ext uri="{FF2B5EF4-FFF2-40B4-BE49-F238E27FC236}">
                  <a16:creationId xmlns:a16="http://schemas.microsoft.com/office/drawing/2014/main" id="{FE8468A8-8432-4D35-BFFE-EBA4477DEF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연결선: 구부러짐 196">
              <a:extLst>
                <a:ext uri="{FF2B5EF4-FFF2-40B4-BE49-F238E27FC236}">
                  <a16:creationId xmlns:a16="http://schemas.microsoft.com/office/drawing/2014/main" id="{62EBF7DC-17E8-4613-A0B3-0B34E84116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7F7785AF-107A-48E6-A72D-CAE8E6686C67}"/>
              </a:ext>
            </a:extLst>
          </p:cNvPr>
          <p:cNvSpPr/>
          <p:nvPr/>
        </p:nvSpPr>
        <p:spPr>
          <a:xfrm>
            <a:off x="5786751" y="267615"/>
            <a:ext cx="1369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/>
              <a:t>Enrol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도메인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FC903AE2-1E36-4A86-90CB-27A479B2ACDE}"/>
              </a:ext>
            </a:extLst>
          </p:cNvPr>
          <p:cNvCxnSpPr>
            <a:cxnSpLocks/>
          </p:cNvCxnSpPr>
          <p:nvPr/>
        </p:nvCxnSpPr>
        <p:spPr>
          <a:xfrm flipH="1">
            <a:off x="4052688" y="2141494"/>
            <a:ext cx="1740531" cy="7551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사각형: 잘린 한쪽 모서리 235">
            <a:extLst>
              <a:ext uri="{FF2B5EF4-FFF2-40B4-BE49-F238E27FC236}">
                <a16:creationId xmlns:a16="http://schemas.microsoft.com/office/drawing/2014/main" id="{00DFB55F-4DCC-4B07-AB7B-154391B176E7}"/>
              </a:ext>
            </a:extLst>
          </p:cNvPr>
          <p:cNvSpPr/>
          <p:nvPr/>
        </p:nvSpPr>
        <p:spPr>
          <a:xfrm>
            <a:off x="4040289" y="3001127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Video List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7" name="사각형: 잘린 한쪽 모서리 236">
            <a:extLst>
              <a:ext uri="{FF2B5EF4-FFF2-40B4-BE49-F238E27FC236}">
                <a16:creationId xmlns:a16="http://schemas.microsoft.com/office/drawing/2014/main" id="{89C377C0-6C38-4F58-8BAA-C0209F327FA8}"/>
              </a:ext>
            </a:extLst>
          </p:cNvPr>
          <p:cNvSpPr/>
          <p:nvPr/>
        </p:nvSpPr>
        <p:spPr>
          <a:xfrm>
            <a:off x="4040289" y="3505486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Video Content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0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290179" y="3060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731BF3A-5521-4EE2-B495-BCA59CB2ACA3}"/>
              </a:ext>
            </a:extLst>
          </p:cNvPr>
          <p:cNvSpPr txBox="1"/>
          <p:nvPr/>
        </p:nvSpPr>
        <p:spPr>
          <a:xfrm>
            <a:off x="4397292" y="255541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- Manage</a:t>
            </a:r>
            <a:endParaRPr lang="ko-KR" altLang="en-US" sz="2800" b="1" dirty="0"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9E3053E-C597-49CC-AE52-72B1E8D2D414}"/>
              </a:ext>
            </a:extLst>
          </p:cNvPr>
          <p:cNvSpPr/>
          <p:nvPr/>
        </p:nvSpPr>
        <p:spPr>
          <a:xfrm>
            <a:off x="5494395" y="3418585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AE40D05-8007-4ECE-AE1C-D1791AECE4EE}"/>
              </a:ext>
            </a:extLst>
          </p:cNvPr>
          <p:cNvSpPr txBox="1"/>
          <p:nvPr/>
        </p:nvSpPr>
        <p:spPr>
          <a:xfrm>
            <a:off x="4647586" y="3370082"/>
            <a:ext cx="91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메시지</a:t>
            </a:r>
            <a:r>
              <a:rPr lang="en-US" altLang="ko-KR" sz="1000" dirty="0"/>
              <a:t>, </a:t>
            </a:r>
            <a:r>
              <a:rPr lang="ko-KR" altLang="en-US" sz="1000" dirty="0"/>
              <a:t>회원</a:t>
            </a:r>
            <a:endParaRPr lang="en-US" altLang="ko-KR" sz="1000" dirty="0"/>
          </a:p>
          <a:p>
            <a:r>
              <a:rPr lang="ko-KR" altLang="en-US" sz="1000" dirty="0"/>
              <a:t>데이터 전송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43C6892-8C2F-43AF-9252-8731FB0E94DB}"/>
              </a:ext>
            </a:extLst>
          </p:cNvPr>
          <p:cNvGrpSpPr/>
          <p:nvPr/>
        </p:nvGrpSpPr>
        <p:grpSpPr>
          <a:xfrm>
            <a:off x="4900408" y="2338141"/>
            <a:ext cx="853611" cy="771495"/>
            <a:chOff x="5119478" y="1531175"/>
            <a:chExt cx="894752" cy="808678"/>
          </a:xfrm>
        </p:grpSpPr>
        <p:pic>
          <p:nvPicPr>
            <p:cNvPr id="150" name="Picture 47">
              <a:extLst>
                <a:ext uri="{FF2B5EF4-FFF2-40B4-BE49-F238E27FC236}">
                  <a16:creationId xmlns:a16="http://schemas.microsoft.com/office/drawing/2014/main" id="{C8ACB77B-1741-4C5A-B6E1-62F58F5E7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66" y="1531175"/>
              <a:ext cx="521366" cy="62564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3A10278-1A7D-459B-B1B2-3476D7B9124D}"/>
                </a:ext>
              </a:extLst>
            </p:cNvPr>
            <p:cNvSpPr txBox="1"/>
            <p:nvPr/>
          </p:nvSpPr>
          <p:spPr>
            <a:xfrm>
              <a:off x="5119478" y="2184221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5077E0A-396E-461E-9884-51A25601A077}"/>
              </a:ext>
            </a:extLst>
          </p:cNvPr>
          <p:cNvGrpSpPr/>
          <p:nvPr/>
        </p:nvGrpSpPr>
        <p:grpSpPr>
          <a:xfrm>
            <a:off x="4346914" y="2314551"/>
            <a:ext cx="607278" cy="777772"/>
            <a:chOff x="5467631" y="1459773"/>
            <a:chExt cx="636547" cy="815258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C671147-079B-4491-8BBB-966A6C3A439E}"/>
                </a:ext>
              </a:extLst>
            </p:cNvPr>
            <p:cNvSpPr txBox="1"/>
            <p:nvPr/>
          </p:nvSpPr>
          <p:spPr>
            <a:xfrm>
              <a:off x="5467631" y="2109751"/>
              <a:ext cx="636547" cy="1652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메시지 정보</a:t>
              </a:r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4" name="Picture 43">
              <a:extLst>
                <a:ext uri="{FF2B5EF4-FFF2-40B4-BE49-F238E27FC236}">
                  <a16:creationId xmlns:a16="http://schemas.microsoft.com/office/drawing/2014/main" id="{87C9FF52-447D-4FBB-86E5-EECD2F00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79C2D6F5-2724-4CF6-81D1-1702F1ADF812}"/>
              </a:ext>
            </a:extLst>
          </p:cNvPr>
          <p:cNvCxnSpPr>
            <a:cxnSpLocks/>
          </p:cNvCxnSpPr>
          <p:nvPr/>
        </p:nvCxnSpPr>
        <p:spPr>
          <a:xfrm flipH="1">
            <a:off x="4011012" y="1770436"/>
            <a:ext cx="611573" cy="545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D7E4133-51E1-4151-B8C1-B50E978E73A6}"/>
              </a:ext>
            </a:extLst>
          </p:cNvPr>
          <p:cNvGrpSpPr/>
          <p:nvPr/>
        </p:nvGrpSpPr>
        <p:grpSpPr>
          <a:xfrm>
            <a:off x="4624095" y="1105475"/>
            <a:ext cx="853611" cy="806923"/>
            <a:chOff x="7809494" y="3588735"/>
            <a:chExt cx="894752" cy="845814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5104E-1531-44A3-B495-F086108D2AF8}"/>
                </a:ext>
              </a:extLst>
            </p:cNvPr>
            <p:cNvSpPr txBox="1"/>
            <p:nvPr/>
          </p:nvSpPr>
          <p:spPr>
            <a:xfrm>
              <a:off x="7809494" y="4278917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SES</a:t>
              </a: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4B20FB9-27A9-42A1-8570-A13A0E86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8942" y="3588735"/>
              <a:ext cx="627598" cy="679261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AF323ED-7B5E-4AB6-AB5B-97F37C4A6BFE}"/>
              </a:ext>
            </a:extLst>
          </p:cNvPr>
          <p:cNvGrpSpPr/>
          <p:nvPr/>
        </p:nvGrpSpPr>
        <p:grpSpPr>
          <a:xfrm>
            <a:off x="3286864" y="2091535"/>
            <a:ext cx="853611" cy="712901"/>
            <a:chOff x="7696688" y="2136234"/>
            <a:chExt cx="894752" cy="747260"/>
          </a:xfrm>
        </p:grpSpPr>
        <p:pic>
          <p:nvPicPr>
            <p:cNvPr id="163" name="Picture 57">
              <a:extLst>
                <a:ext uri="{FF2B5EF4-FFF2-40B4-BE49-F238E27FC236}">
                  <a16:creationId xmlns:a16="http://schemas.microsoft.com/office/drawing/2014/main" id="{2185C548-C090-49AD-A1A9-CA5E86DE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381" y="2136234"/>
              <a:ext cx="521367" cy="521367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91F7C20-76CF-48E8-87DF-8AB4CA0B1050}"/>
                </a:ext>
              </a:extLst>
            </p:cNvPr>
            <p:cNvSpPr txBox="1"/>
            <p:nvPr/>
          </p:nvSpPr>
          <p:spPr>
            <a:xfrm>
              <a:off x="7696688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SNS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682D653-DDC6-4F94-AEDD-ECC75E45F2C0}"/>
              </a:ext>
            </a:extLst>
          </p:cNvPr>
          <p:cNvGrpSpPr/>
          <p:nvPr/>
        </p:nvGrpSpPr>
        <p:grpSpPr>
          <a:xfrm>
            <a:off x="2676777" y="2205227"/>
            <a:ext cx="853612" cy="591385"/>
            <a:chOff x="6365002" y="4419125"/>
            <a:chExt cx="894752" cy="619887"/>
          </a:xfrm>
        </p:grpSpPr>
        <p:pic>
          <p:nvPicPr>
            <p:cNvPr id="166" name="Picture 59">
              <a:extLst>
                <a:ext uri="{FF2B5EF4-FFF2-40B4-BE49-F238E27FC236}">
                  <a16:creationId xmlns:a16="http://schemas.microsoft.com/office/drawing/2014/main" id="{03DCD8D2-4826-4641-9FE5-02E0636A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250" y="4419125"/>
              <a:ext cx="621454" cy="389444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B4BA5B8-F8C0-4AE9-A0E3-F2DF982C5D49}"/>
                </a:ext>
              </a:extLst>
            </p:cNvPr>
            <p:cNvSpPr txBox="1"/>
            <p:nvPr/>
          </p:nvSpPr>
          <p:spPr>
            <a:xfrm>
              <a:off x="6365002" y="488338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Email subscription</a:t>
              </a:r>
            </a:p>
          </p:txBody>
        </p:sp>
      </p:grpSp>
      <p:sp>
        <p:nvSpPr>
          <p:cNvPr id="168" name="타원 167">
            <a:extLst>
              <a:ext uri="{FF2B5EF4-FFF2-40B4-BE49-F238E27FC236}">
                <a16:creationId xmlns:a16="http://schemas.microsoft.com/office/drawing/2014/main" id="{4AA0B844-3DEE-4B6B-9366-8C732C80480E}"/>
              </a:ext>
            </a:extLst>
          </p:cNvPr>
          <p:cNvSpPr/>
          <p:nvPr/>
        </p:nvSpPr>
        <p:spPr>
          <a:xfrm>
            <a:off x="5104453" y="2012697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17BF386-08E7-4E9B-A695-26FD8BEB3C55}"/>
              </a:ext>
            </a:extLst>
          </p:cNvPr>
          <p:cNvSpPr txBox="1"/>
          <p:nvPr/>
        </p:nvSpPr>
        <p:spPr>
          <a:xfrm>
            <a:off x="5256237" y="182948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SES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데이터</a:t>
            </a:r>
            <a:endParaRPr lang="en-US" altLang="ko-KR" sz="1000" dirty="0"/>
          </a:p>
          <a:p>
            <a:r>
              <a:rPr lang="ko-KR" altLang="en-US" sz="1000" dirty="0"/>
              <a:t>전송</a:t>
            </a:r>
            <a:endParaRPr lang="en-US" altLang="ko-KR" sz="1000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58D67EE-3C20-4E70-9F9F-F2B5AA5A6FDD}"/>
              </a:ext>
            </a:extLst>
          </p:cNvPr>
          <p:cNvSpPr/>
          <p:nvPr/>
        </p:nvSpPr>
        <p:spPr>
          <a:xfrm>
            <a:off x="4133419" y="1317578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4E0890D-8BC7-46EF-94D1-14B4F698C7A8}"/>
              </a:ext>
            </a:extLst>
          </p:cNvPr>
          <p:cNvSpPr txBox="1"/>
          <p:nvPr/>
        </p:nvSpPr>
        <p:spPr>
          <a:xfrm>
            <a:off x="3567737" y="1094853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맑은 고딕" panose="020B0503020000020004" pitchFamily="50" charset="-127"/>
              </a:rPr>
              <a:t>회원에게 </a:t>
            </a:r>
            <a:r>
              <a:rPr lang="ko-KR" altLang="en-US" sz="1000" dirty="0"/>
              <a:t>메일 전송</a:t>
            </a:r>
            <a:endParaRPr lang="en-US" altLang="ko-KR" sz="1000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A6C48C5-E059-4327-994C-C5D95438B561}"/>
              </a:ext>
            </a:extLst>
          </p:cNvPr>
          <p:cNvSpPr/>
          <p:nvPr/>
        </p:nvSpPr>
        <p:spPr>
          <a:xfrm>
            <a:off x="2637959" y="2984122"/>
            <a:ext cx="230917" cy="230917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31A2F0D-A971-4F4E-AB09-0105EEBC62D1}"/>
              </a:ext>
            </a:extLst>
          </p:cNvPr>
          <p:cNvSpPr txBox="1"/>
          <p:nvPr/>
        </p:nvSpPr>
        <p:spPr>
          <a:xfrm>
            <a:off x="2853903" y="2897665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 메일로</a:t>
            </a:r>
            <a:endParaRPr lang="en-US" altLang="ko-KR" sz="1000" dirty="0"/>
          </a:p>
          <a:p>
            <a:r>
              <a:rPr lang="ko-KR" altLang="en-US" sz="1000" dirty="0"/>
              <a:t>반송정보 전송</a:t>
            </a:r>
            <a:endParaRPr lang="en-US" altLang="ko-KR" sz="1000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842CB4B-102B-4816-81CF-47839F8D9582}"/>
              </a:ext>
            </a:extLst>
          </p:cNvPr>
          <p:cNvSpPr/>
          <p:nvPr/>
        </p:nvSpPr>
        <p:spPr>
          <a:xfrm>
            <a:off x="6552929" y="3036994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485728EC-CFFA-4155-A971-3FBDE3838C3D}"/>
              </a:ext>
            </a:extLst>
          </p:cNvPr>
          <p:cNvGrpSpPr/>
          <p:nvPr/>
        </p:nvGrpSpPr>
        <p:grpSpPr>
          <a:xfrm>
            <a:off x="6156358" y="3968647"/>
            <a:ext cx="725867" cy="830558"/>
            <a:chOff x="70739" y="2244561"/>
            <a:chExt cx="894752" cy="947023"/>
          </a:xfrm>
        </p:grpSpPr>
        <p:pic>
          <p:nvPicPr>
            <p:cNvPr id="176" name="Picture 4">
              <a:extLst>
                <a:ext uri="{FF2B5EF4-FFF2-40B4-BE49-F238E27FC236}">
                  <a16:creationId xmlns:a16="http://schemas.microsoft.com/office/drawing/2014/main" id="{7934C1AF-790C-4826-8618-52DD0015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68" y="2244561"/>
              <a:ext cx="731520" cy="731520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6804236-4552-4175-8A9C-8F591CAEA3CF}"/>
                </a:ext>
              </a:extLst>
            </p:cNvPr>
            <p:cNvSpPr txBox="1"/>
            <p:nvPr/>
          </p:nvSpPr>
          <p:spPr>
            <a:xfrm>
              <a:off x="70739" y="303595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1000" b="1" dirty="0">
                  <a:latin typeface="Arial"/>
                </a:rPr>
                <a:t>Manager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FB3D68F7-FE02-4147-A31E-C33E082ECCBD}"/>
              </a:ext>
            </a:extLst>
          </p:cNvPr>
          <p:cNvSpPr txBox="1"/>
          <p:nvPr/>
        </p:nvSpPr>
        <p:spPr>
          <a:xfrm>
            <a:off x="11709848" y="5522651"/>
            <a:ext cx="461665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1200" b="1" dirty="0"/>
              <a:t>Video</a:t>
            </a:r>
          </a:p>
          <a:p>
            <a:r>
              <a:rPr lang="ko-KR" altLang="en-US" sz="1200" b="1" dirty="0"/>
              <a:t>도메인</a:t>
            </a: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B966D8E4-8F85-457F-B4F6-6A0061C2A150}"/>
              </a:ext>
            </a:extLst>
          </p:cNvPr>
          <p:cNvCxnSpPr>
            <a:cxnSpLocks/>
          </p:cNvCxnSpPr>
          <p:nvPr/>
        </p:nvCxnSpPr>
        <p:spPr>
          <a:xfrm flipH="1" flipV="1">
            <a:off x="5686493" y="3345331"/>
            <a:ext cx="221908" cy="327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ounded Rectangle 2">
            <a:extLst>
              <a:ext uri="{FF2B5EF4-FFF2-40B4-BE49-F238E27FC236}">
                <a16:creationId xmlns:a16="http://schemas.microsoft.com/office/drawing/2014/main" id="{E6E2F8D9-5987-43A4-9002-49A0E37A866C}"/>
              </a:ext>
            </a:extLst>
          </p:cNvPr>
          <p:cNvSpPr/>
          <p:nvPr/>
        </p:nvSpPr>
        <p:spPr>
          <a:xfrm>
            <a:off x="2425487" y="1095367"/>
            <a:ext cx="3316954" cy="227870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5C4A682-1B84-4CC9-ACF5-67A1508ECD74}"/>
              </a:ext>
            </a:extLst>
          </p:cNvPr>
          <p:cNvCxnSpPr>
            <a:cxnSpLocks/>
          </p:cNvCxnSpPr>
          <p:nvPr/>
        </p:nvCxnSpPr>
        <p:spPr>
          <a:xfrm flipH="1">
            <a:off x="4000992" y="1581095"/>
            <a:ext cx="5305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2">
            <a:extLst>
              <a:ext uri="{FF2B5EF4-FFF2-40B4-BE49-F238E27FC236}">
                <a16:creationId xmlns:a16="http://schemas.microsoft.com/office/drawing/2014/main" id="{1D5D5291-B78F-4BDB-B2AF-203BB6C69B3E}"/>
              </a:ext>
            </a:extLst>
          </p:cNvPr>
          <p:cNvSpPr/>
          <p:nvPr/>
        </p:nvSpPr>
        <p:spPr>
          <a:xfrm>
            <a:off x="9662054" y="2808416"/>
            <a:ext cx="2452941" cy="1080447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C730A2E-6B93-4C92-97EB-57BCC4CA177F}"/>
              </a:ext>
            </a:extLst>
          </p:cNvPr>
          <p:cNvGrpSpPr/>
          <p:nvPr/>
        </p:nvGrpSpPr>
        <p:grpSpPr>
          <a:xfrm>
            <a:off x="2640439" y="3347864"/>
            <a:ext cx="1342802" cy="276999"/>
            <a:chOff x="2109365" y="3347864"/>
            <a:chExt cx="1342802" cy="276999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5B290EC-874D-4941-9CF7-0C2CC5CF15BD}"/>
                </a:ext>
              </a:extLst>
            </p:cNvPr>
            <p:cNvSpPr txBox="1"/>
            <p:nvPr/>
          </p:nvSpPr>
          <p:spPr>
            <a:xfrm>
              <a:off x="2109365" y="3347864"/>
              <a:ext cx="13428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메일 전송 기능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3E0BA6C-0991-4D71-A4C1-6866C33D216C}"/>
                </a:ext>
              </a:extLst>
            </p:cNvPr>
            <p:cNvSpPr/>
            <p:nvPr/>
          </p:nvSpPr>
          <p:spPr>
            <a:xfrm>
              <a:off x="2116374" y="3375710"/>
              <a:ext cx="1155174" cy="2146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98D50C03-DA5B-41B5-BF4B-FB34E9918361}"/>
              </a:ext>
            </a:extLst>
          </p:cNvPr>
          <p:cNvSpPr txBox="1"/>
          <p:nvPr/>
        </p:nvSpPr>
        <p:spPr>
          <a:xfrm>
            <a:off x="10901410" y="2570119"/>
            <a:ext cx="1213585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과목관리 기능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7A0B007-44A2-48A1-A4C3-B63034BDA2CF}"/>
              </a:ext>
            </a:extLst>
          </p:cNvPr>
          <p:cNvSpPr/>
          <p:nvPr/>
        </p:nvSpPr>
        <p:spPr>
          <a:xfrm>
            <a:off x="10922031" y="2572652"/>
            <a:ext cx="1087426" cy="2409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20C930D2-B78C-4795-B47F-961DE530D58F}"/>
              </a:ext>
            </a:extLst>
          </p:cNvPr>
          <p:cNvGrpSpPr/>
          <p:nvPr/>
        </p:nvGrpSpPr>
        <p:grpSpPr>
          <a:xfrm>
            <a:off x="11279360" y="2917036"/>
            <a:ext cx="836287" cy="701493"/>
            <a:chOff x="5293076" y="1459773"/>
            <a:chExt cx="984176" cy="804802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2CDAB66-846D-43A8-9585-0A7BFA80683E}"/>
                </a:ext>
              </a:extLst>
            </p:cNvPr>
            <p:cNvSpPr txBox="1"/>
            <p:nvPr/>
          </p:nvSpPr>
          <p:spPr>
            <a:xfrm>
              <a:off x="5293076" y="2057123"/>
              <a:ext cx="984176" cy="20745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과목 정보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PUT/DELETE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/POST</a:t>
              </a:r>
            </a:p>
          </p:txBody>
        </p:sp>
        <p:pic>
          <p:nvPicPr>
            <p:cNvPr id="207" name="Picture 43">
              <a:extLst>
                <a:ext uri="{FF2B5EF4-FFF2-40B4-BE49-F238E27FC236}">
                  <a16:creationId xmlns:a16="http://schemas.microsoft.com/office/drawing/2014/main" id="{9121EC44-4EEA-406C-84FE-A8615785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6D3ADCD4-5DBD-493A-AB4F-44B03C8068A5}"/>
              </a:ext>
            </a:extLst>
          </p:cNvPr>
          <p:cNvGrpSpPr/>
          <p:nvPr/>
        </p:nvGrpSpPr>
        <p:grpSpPr>
          <a:xfrm>
            <a:off x="9778833" y="2889133"/>
            <a:ext cx="760300" cy="704871"/>
            <a:chOff x="5119478" y="1531175"/>
            <a:chExt cx="894752" cy="808678"/>
          </a:xfrm>
        </p:grpSpPr>
        <p:pic>
          <p:nvPicPr>
            <p:cNvPr id="209" name="Picture 47">
              <a:extLst>
                <a:ext uri="{FF2B5EF4-FFF2-40B4-BE49-F238E27FC236}">
                  <a16:creationId xmlns:a16="http://schemas.microsoft.com/office/drawing/2014/main" id="{243D303D-BAE6-4C24-BBE4-E0092D8BB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66" y="1531175"/>
              <a:ext cx="521366" cy="62564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05433E9-661B-4DE6-BBDF-176941BD78F5}"/>
                </a:ext>
              </a:extLst>
            </p:cNvPr>
            <p:cNvSpPr txBox="1"/>
            <p:nvPr/>
          </p:nvSpPr>
          <p:spPr>
            <a:xfrm>
              <a:off x="5119478" y="2184221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6D41496-7703-4EBE-9C38-D22F495B2611}"/>
              </a:ext>
            </a:extLst>
          </p:cNvPr>
          <p:cNvGrpSpPr/>
          <p:nvPr/>
        </p:nvGrpSpPr>
        <p:grpSpPr>
          <a:xfrm>
            <a:off x="10472685" y="2897486"/>
            <a:ext cx="807167" cy="710607"/>
            <a:chOff x="5281365" y="1459773"/>
            <a:chExt cx="949906" cy="815258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E796039-FE4D-4B4E-A1F2-EEFD80DFE5CE}"/>
                </a:ext>
              </a:extLst>
            </p:cNvPr>
            <p:cNvSpPr txBox="1"/>
            <p:nvPr/>
          </p:nvSpPr>
          <p:spPr>
            <a:xfrm>
              <a:off x="5281365" y="2077877"/>
              <a:ext cx="949906" cy="1971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태그 정보 </a:t>
              </a:r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DELETE/POST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3" name="Picture 43">
              <a:extLst>
                <a:ext uri="{FF2B5EF4-FFF2-40B4-BE49-F238E27FC236}">
                  <a16:creationId xmlns:a16="http://schemas.microsoft.com/office/drawing/2014/main" id="{42859469-D290-4707-9EDB-ED1046CB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EA5B2667-9011-4F29-9717-C268B58CDE79}"/>
              </a:ext>
            </a:extLst>
          </p:cNvPr>
          <p:cNvSpPr txBox="1"/>
          <p:nvPr/>
        </p:nvSpPr>
        <p:spPr>
          <a:xfrm>
            <a:off x="6589250" y="1060124"/>
            <a:ext cx="1142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Main </a:t>
            </a:r>
            <a:r>
              <a:rPr lang="ko-KR" altLang="en-US" sz="1200" b="1" dirty="0"/>
              <a:t>도메인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A270630-4123-4CF0-A73A-40BF4ED38FFF}"/>
              </a:ext>
            </a:extLst>
          </p:cNvPr>
          <p:cNvSpPr txBox="1"/>
          <p:nvPr/>
        </p:nvSpPr>
        <p:spPr>
          <a:xfrm>
            <a:off x="9873953" y="1030122"/>
            <a:ext cx="1142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Enrol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도메인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F379D69-2FDD-4206-A9A5-F5BA26A3BC8B}"/>
              </a:ext>
            </a:extLst>
          </p:cNvPr>
          <p:cNvGrpSpPr/>
          <p:nvPr/>
        </p:nvGrpSpPr>
        <p:grpSpPr>
          <a:xfrm>
            <a:off x="6518418" y="1023137"/>
            <a:ext cx="2020650" cy="767960"/>
            <a:chOff x="3540763" y="4949020"/>
            <a:chExt cx="2020650" cy="767960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5EF652F7-798B-49B2-936A-4FAA50372F30}"/>
                </a:ext>
              </a:extLst>
            </p:cNvPr>
            <p:cNvGrpSpPr/>
            <p:nvPr/>
          </p:nvGrpSpPr>
          <p:grpSpPr>
            <a:xfrm rot="19242128" flipH="1">
              <a:off x="3540763" y="4970351"/>
              <a:ext cx="896865" cy="746629"/>
              <a:chOff x="9837000" y="2290802"/>
              <a:chExt cx="1142988" cy="1403161"/>
            </a:xfrm>
          </p:grpSpPr>
          <p:cxnSp>
            <p:nvCxnSpPr>
              <p:cNvPr id="223" name="연결선: 구부러짐 222">
                <a:extLst>
                  <a:ext uri="{FF2B5EF4-FFF2-40B4-BE49-F238E27FC236}">
                    <a16:creationId xmlns:a16="http://schemas.microsoft.com/office/drawing/2014/main" id="{5C226821-4CE8-48F8-842A-BBA648D671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549558" y="234023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연결선: 구부러짐 223">
                <a:extLst>
                  <a:ext uri="{FF2B5EF4-FFF2-40B4-BE49-F238E27FC236}">
                    <a16:creationId xmlns:a16="http://schemas.microsoft.com/office/drawing/2014/main" id="{9FA735EC-3E90-4C59-82D7-36D9E53E310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68562" y="280766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연결선: 구부러짐 224">
                <a:extLst>
                  <a:ext uri="{FF2B5EF4-FFF2-40B4-BE49-F238E27FC236}">
                    <a16:creationId xmlns:a16="http://schemas.microsoft.com/office/drawing/2014/main" id="{3F0BE3C3-35DB-4BA2-990E-07DCA0D911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87566" y="3263533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3E4B7E17-E637-4B57-912C-B7164C2EE1AB}"/>
                </a:ext>
              </a:extLst>
            </p:cNvPr>
            <p:cNvGrpSpPr/>
            <p:nvPr/>
          </p:nvGrpSpPr>
          <p:grpSpPr>
            <a:xfrm rot="19242128" flipH="1">
              <a:off x="4664548" y="4949020"/>
              <a:ext cx="896865" cy="746629"/>
              <a:chOff x="9837000" y="2290802"/>
              <a:chExt cx="1142988" cy="1403161"/>
            </a:xfrm>
          </p:grpSpPr>
          <p:cxnSp>
            <p:nvCxnSpPr>
              <p:cNvPr id="220" name="연결선: 구부러짐 219">
                <a:extLst>
                  <a:ext uri="{FF2B5EF4-FFF2-40B4-BE49-F238E27FC236}">
                    <a16:creationId xmlns:a16="http://schemas.microsoft.com/office/drawing/2014/main" id="{EB4BDF84-6125-4F82-AB64-E306C9DA93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549558" y="234023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연결선: 구부러짐 220">
                <a:extLst>
                  <a:ext uri="{FF2B5EF4-FFF2-40B4-BE49-F238E27FC236}">
                    <a16:creationId xmlns:a16="http://schemas.microsoft.com/office/drawing/2014/main" id="{80F43C2C-145A-48AA-B589-84DD9B280E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68562" y="280766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연결선: 구부러짐 221">
                <a:extLst>
                  <a:ext uri="{FF2B5EF4-FFF2-40B4-BE49-F238E27FC236}">
                    <a16:creationId xmlns:a16="http://schemas.microsoft.com/office/drawing/2014/main" id="{DD441C87-6D47-4939-A625-206375012E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87566" y="3263533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00C9BDC3-3164-47FB-803A-06E347AE4375}"/>
              </a:ext>
            </a:extLst>
          </p:cNvPr>
          <p:cNvGrpSpPr/>
          <p:nvPr/>
        </p:nvGrpSpPr>
        <p:grpSpPr>
          <a:xfrm>
            <a:off x="9873953" y="989337"/>
            <a:ext cx="2020650" cy="767960"/>
            <a:chOff x="3540763" y="4949020"/>
            <a:chExt cx="2020650" cy="767960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6465DFE2-4CE2-4ACD-BA39-74D8100E14E1}"/>
                </a:ext>
              </a:extLst>
            </p:cNvPr>
            <p:cNvGrpSpPr/>
            <p:nvPr/>
          </p:nvGrpSpPr>
          <p:grpSpPr>
            <a:xfrm rot="19242128" flipH="1">
              <a:off x="3540763" y="4970351"/>
              <a:ext cx="896865" cy="746629"/>
              <a:chOff x="9837000" y="2290802"/>
              <a:chExt cx="1142988" cy="1403161"/>
            </a:xfrm>
          </p:grpSpPr>
          <p:cxnSp>
            <p:nvCxnSpPr>
              <p:cNvPr id="232" name="연결선: 구부러짐 231">
                <a:extLst>
                  <a:ext uri="{FF2B5EF4-FFF2-40B4-BE49-F238E27FC236}">
                    <a16:creationId xmlns:a16="http://schemas.microsoft.com/office/drawing/2014/main" id="{ACC71E24-BFE8-4A89-A826-5517035149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549558" y="234023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연결선: 구부러짐 232">
                <a:extLst>
                  <a:ext uri="{FF2B5EF4-FFF2-40B4-BE49-F238E27FC236}">
                    <a16:creationId xmlns:a16="http://schemas.microsoft.com/office/drawing/2014/main" id="{9C11E42D-10D4-49E4-8F45-1BC26D449C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68562" y="280766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연결선: 구부러짐 233">
                <a:extLst>
                  <a:ext uri="{FF2B5EF4-FFF2-40B4-BE49-F238E27FC236}">
                    <a16:creationId xmlns:a16="http://schemas.microsoft.com/office/drawing/2014/main" id="{013D25D1-4AFD-4E12-83F6-D78547181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87566" y="3263533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89EC2208-99F2-4788-BD73-5D45AA4FED3B}"/>
                </a:ext>
              </a:extLst>
            </p:cNvPr>
            <p:cNvGrpSpPr/>
            <p:nvPr/>
          </p:nvGrpSpPr>
          <p:grpSpPr>
            <a:xfrm rot="19242128" flipH="1">
              <a:off x="4664548" y="4949020"/>
              <a:ext cx="896865" cy="746629"/>
              <a:chOff x="9837000" y="2290802"/>
              <a:chExt cx="1142988" cy="1403161"/>
            </a:xfrm>
          </p:grpSpPr>
          <p:cxnSp>
            <p:nvCxnSpPr>
              <p:cNvPr id="229" name="연결선: 구부러짐 228">
                <a:extLst>
                  <a:ext uri="{FF2B5EF4-FFF2-40B4-BE49-F238E27FC236}">
                    <a16:creationId xmlns:a16="http://schemas.microsoft.com/office/drawing/2014/main" id="{E27C9323-7F14-491E-9D5E-7C1EAD8C35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549558" y="234023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연결선: 구부러짐 229">
                <a:extLst>
                  <a:ext uri="{FF2B5EF4-FFF2-40B4-BE49-F238E27FC236}">
                    <a16:creationId xmlns:a16="http://schemas.microsoft.com/office/drawing/2014/main" id="{BBCA5DF3-9BDF-4101-A25C-3917E61878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68562" y="2807666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연결선: 구부러짐 230">
                <a:extLst>
                  <a:ext uri="{FF2B5EF4-FFF2-40B4-BE49-F238E27FC236}">
                    <a16:creationId xmlns:a16="http://schemas.microsoft.com/office/drawing/2014/main" id="{9BE02665-5D5F-4B06-98D7-0F1F446469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87566" y="3263533"/>
                <a:ext cx="479864" cy="38099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5" name="Rounded Rectangle 2">
            <a:extLst>
              <a:ext uri="{FF2B5EF4-FFF2-40B4-BE49-F238E27FC236}">
                <a16:creationId xmlns:a16="http://schemas.microsoft.com/office/drawing/2014/main" id="{9726703E-0F4C-4DD1-8842-9DE5B90C9155}"/>
              </a:ext>
            </a:extLst>
          </p:cNvPr>
          <p:cNvSpPr/>
          <p:nvPr/>
        </p:nvSpPr>
        <p:spPr>
          <a:xfrm>
            <a:off x="6951234" y="2098085"/>
            <a:ext cx="1720124" cy="1055901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9ACC017A-E00E-44E4-A3A4-B151F1BE9D98}"/>
              </a:ext>
            </a:extLst>
          </p:cNvPr>
          <p:cNvGrpSpPr/>
          <p:nvPr/>
        </p:nvGrpSpPr>
        <p:grpSpPr>
          <a:xfrm>
            <a:off x="7068012" y="2178802"/>
            <a:ext cx="760300" cy="704871"/>
            <a:chOff x="5119478" y="1531175"/>
            <a:chExt cx="894752" cy="808678"/>
          </a:xfrm>
        </p:grpSpPr>
        <p:pic>
          <p:nvPicPr>
            <p:cNvPr id="239" name="Picture 47">
              <a:extLst>
                <a:ext uri="{FF2B5EF4-FFF2-40B4-BE49-F238E27FC236}">
                  <a16:creationId xmlns:a16="http://schemas.microsoft.com/office/drawing/2014/main" id="{ACF946E6-0DED-4C18-A29F-A37585638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66" y="1531175"/>
              <a:ext cx="521366" cy="625640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F47880-851D-416A-9E7C-7E8FFA168417}"/>
                </a:ext>
              </a:extLst>
            </p:cNvPr>
            <p:cNvSpPr txBox="1"/>
            <p:nvPr/>
          </p:nvSpPr>
          <p:spPr>
            <a:xfrm>
              <a:off x="5119478" y="2184221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AE6B9CFF-2ADB-4F1E-91D6-A6CB52E3D217}"/>
              </a:ext>
            </a:extLst>
          </p:cNvPr>
          <p:cNvGrpSpPr/>
          <p:nvPr/>
        </p:nvGrpSpPr>
        <p:grpSpPr>
          <a:xfrm>
            <a:off x="7761864" y="2168105"/>
            <a:ext cx="807167" cy="710607"/>
            <a:chOff x="5281365" y="1459773"/>
            <a:chExt cx="949906" cy="815258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F69CA60-6435-4EDB-8C4E-82ED8872BC22}"/>
                </a:ext>
              </a:extLst>
            </p:cNvPr>
            <p:cNvSpPr txBox="1"/>
            <p:nvPr/>
          </p:nvSpPr>
          <p:spPr>
            <a:xfrm>
              <a:off x="5281365" y="2077877"/>
              <a:ext cx="949906" cy="1971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회원 정보 </a:t>
              </a:r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DELETE/PUT</a:t>
              </a: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Lambda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3" name="Picture 43">
              <a:extLst>
                <a:ext uri="{FF2B5EF4-FFF2-40B4-BE49-F238E27FC236}">
                  <a16:creationId xmlns:a16="http://schemas.microsoft.com/office/drawing/2014/main" id="{67B2BBD4-9B51-4C4D-A870-723D4037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2E6A6F58-3323-4363-85FC-AEBA487BB96C}"/>
              </a:ext>
            </a:extLst>
          </p:cNvPr>
          <p:cNvGrpSpPr/>
          <p:nvPr/>
        </p:nvGrpSpPr>
        <p:grpSpPr>
          <a:xfrm>
            <a:off x="9096350" y="1806421"/>
            <a:ext cx="836287" cy="763324"/>
            <a:chOff x="6614364" y="2066806"/>
            <a:chExt cx="894752" cy="816688"/>
          </a:xfrm>
        </p:grpSpPr>
        <p:pic>
          <p:nvPicPr>
            <p:cNvPr id="245" name="Picture 35">
              <a:extLst>
                <a:ext uri="{FF2B5EF4-FFF2-40B4-BE49-F238E27FC236}">
                  <a16:creationId xmlns:a16="http://schemas.microsoft.com/office/drawing/2014/main" id="{CA30FC38-1E6A-4478-80C5-0AB4071F0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350" y="2066806"/>
              <a:ext cx="544780" cy="653736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EE2165D-41B3-493D-B702-C735D8A30895}"/>
                </a:ext>
              </a:extLst>
            </p:cNvPr>
            <p:cNvSpPr txBox="1"/>
            <p:nvPr/>
          </p:nvSpPr>
          <p:spPr>
            <a:xfrm>
              <a:off x="6614364" y="2727862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</a:t>
              </a:r>
              <a:b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SQS</a:t>
              </a: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D3B6CE1E-2FAB-4581-9227-1BE966328C4F}"/>
              </a:ext>
            </a:extLst>
          </p:cNvPr>
          <p:cNvGrpSpPr/>
          <p:nvPr/>
        </p:nvGrpSpPr>
        <p:grpSpPr>
          <a:xfrm>
            <a:off x="7004138" y="1849038"/>
            <a:ext cx="1170674" cy="276999"/>
            <a:chOff x="1703781" y="2416480"/>
            <a:chExt cx="1170674" cy="276999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033EF57-EA14-45FD-84B3-772C499C5AD0}"/>
                </a:ext>
              </a:extLst>
            </p:cNvPr>
            <p:cNvSpPr txBox="1"/>
            <p:nvPr/>
          </p:nvSpPr>
          <p:spPr>
            <a:xfrm>
              <a:off x="1703781" y="2416480"/>
              <a:ext cx="1170674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회원관리 기능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110F0993-EDBA-452B-B74F-7BA467E3AC34}"/>
                </a:ext>
              </a:extLst>
            </p:cNvPr>
            <p:cNvSpPr/>
            <p:nvPr/>
          </p:nvSpPr>
          <p:spPr>
            <a:xfrm>
              <a:off x="1733013" y="2428450"/>
              <a:ext cx="1043889" cy="24097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AC22F29D-04FB-41EF-8906-DB3C37BE51AD}"/>
              </a:ext>
            </a:extLst>
          </p:cNvPr>
          <p:cNvCxnSpPr>
            <a:cxnSpLocks/>
          </p:cNvCxnSpPr>
          <p:nvPr/>
        </p:nvCxnSpPr>
        <p:spPr>
          <a:xfrm>
            <a:off x="4991583" y="1926255"/>
            <a:ext cx="0" cy="32976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84609D0C-2BD0-4A71-B80A-80BE460107AB}"/>
              </a:ext>
            </a:extLst>
          </p:cNvPr>
          <p:cNvCxnSpPr>
            <a:cxnSpLocks/>
          </p:cNvCxnSpPr>
          <p:nvPr/>
        </p:nvCxnSpPr>
        <p:spPr>
          <a:xfrm flipV="1">
            <a:off x="6772264" y="3153262"/>
            <a:ext cx="145168" cy="2168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A1C64068-B705-4F75-846F-6ADC11AEE1E6}"/>
              </a:ext>
            </a:extLst>
          </p:cNvPr>
          <p:cNvSpPr txBox="1"/>
          <p:nvPr/>
        </p:nvSpPr>
        <p:spPr>
          <a:xfrm>
            <a:off x="6132033" y="2636925"/>
            <a:ext cx="10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삭제</a:t>
            </a:r>
            <a:r>
              <a:rPr lang="en-US" altLang="ko-KR" sz="1000" dirty="0"/>
              <a:t>/</a:t>
            </a:r>
            <a:r>
              <a:rPr lang="ko-KR" altLang="en-US" sz="1000" dirty="0"/>
              <a:t>수정 할</a:t>
            </a:r>
            <a:endParaRPr lang="en-US" altLang="ko-KR" sz="1000" dirty="0"/>
          </a:p>
          <a:p>
            <a:r>
              <a:rPr lang="ko-KR" altLang="en-US" sz="1000" dirty="0"/>
              <a:t>회원데이터</a:t>
            </a: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05108DDB-BCC4-497E-8659-D28B133D028E}"/>
              </a:ext>
            </a:extLst>
          </p:cNvPr>
          <p:cNvCxnSpPr>
            <a:cxnSpLocks/>
          </p:cNvCxnSpPr>
          <p:nvPr/>
        </p:nvCxnSpPr>
        <p:spPr>
          <a:xfrm flipV="1">
            <a:off x="8335339" y="1594824"/>
            <a:ext cx="0" cy="417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CC600D83-117C-400E-BF17-A45568C0C76C}"/>
              </a:ext>
            </a:extLst>
          </p:cNvPr>
          <p:cNvCxnSpPr>
            <a:cxnSpLocks/>
          </p:cNvCxnSpPr>
          <p:nvPr/>
        </p:nvCxnSpPr>
        <p:spPr>
          <a:xfrm flipV="1">
            <a:off x="8823587" y="2343844"/>
            <a:ext cx="293008" cy="139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539A59DE-48E5-4034-AE2D-736D4425781B}"/>
              </a:ext>
            </a:extLst>
          </p:cNvPr>
          <p:cNvCxnSpPr>
            <a:cxnSpLocks/>
          </p:cNvCxnSpPr>
          <p:nvPr/>
        </p:nvCxnSpPr>
        <p:spPr>
          <a:xfrm flipH="1">
            <a:off x="9785963" y="1521998"/>
            <a:ext cx="290200" cy="306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FA658F3C-EAC0-4718-8876-9562EC2F20FD}"/>
              </a:ext>
            </a:extLst>
          </p:cNvPr>
          <p:cNvCxnSpPr>
            <a:cxnSpLocks/>
          </p:cNvCxnSpPr>
          <p:nvPr/>
        </p:nvCxnSpPr>
        <p:spPr>
          <a:xfrm flipV="1">
            <a:off x="7611284" y="3305753"/>
            <a:ext cx="2030399" cy="563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97C88540-9D39-4A54-85A4-89E118304B11}"/>
              </a:ext>
            </a:extLst>
          </p:cNvPr>
          <p:cNvSpPr txBox="1"/>
          <p:nvPr/>
        </p:nvSpPr>
        <p:spPr>
          <a:xfrm>
            <a:off x="2566417" y="3992469"/>
            <a:ext cx="2538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highlight>
                  <a:srgbClr val="FFFF00"/>
                </a:highlight>
              </a:rPr>
              <a:t>최초 각 도메인으로부터</a:t>
            </a:r>
            <a:endParaRPr lang="en-US" altLang="ko-KR" sz="1050" b="1" dirty="0">
              <a:highlight>
                <a:srgbClr val="FFFF00"/>
              </a:highlight>
            </a:endParaRPr>
          </a:p>
          <a:p>
            <a:r>
              <a:rPr lang="ko-KR" altLang="en-US" sz="1050" b="1" dirty="0">
                <a:highlight>
                  <a:srgbClr val="FFFF00"/>
                </a:highlight>
              </a:rPr>
              <a:t>회원</a:t>
            </a:r>
            <a:r>
              <a:rPr lang="en-US" altLang="ko-KR" sz="1050" b="1" dirty="0">
                <a:highlight>
                  <a:srgbClr val="FFFF00"/>
                </a:highlight>
              </a:rPr>
              <a:t>,</a:t>
            </a:r>
            <a:r>
              <a:rPr lang="ko-KR" altLang="en-US" sz="1050" b="1" dirty="0">
                <a:highlight>
                  <a:srgbClr val="FFFF00"/>
                </a:highlight>
              </a:rPr>
              <a:t>과목</a:t>
            </a:r>
            <a:r>
              <a:rPr lang="en-US" altLang="ko-KR" sz="1050" b="1" dirty="0">
                <a:highlight>
                  <a:srgbClr val="FFFF00"/>
                </a:highlight>
              </a:rPr>
              <a:t>,</a:t>
            </a:r>
            <a:r>
              <a:rPr lang="ko-KR" altLang="en-US" sz="1050" b="1" dirty="0">
                <a:highlight>
                  <a:srgbClr val="FFFF00"/>
                </a:highlight>
              </a:rPr>
              <a:t>비디오</a:t>
            </a:r>
            <a:r>
              <a:rPr lang="en-US" altLang="ko-KR" sz="1050" b="1" dirty="0">
                <a:highlight>
                  <a:srgbClr val="FFFF00"/>
                </a:highlight>
              </a:rPr>
              <a:t>,</a:t>
            </a:r>
            <a:r>
              <a:rPr lang="ko-KR" altLang="en-US" sz="1050" b="1" dirty="0">
                <a:highlight>
                  <a:srgbClr val="FFFF00"/>
                </a:highlight>
              </a:rPr>
              <a:t>음성자료 데이터 조회</a:t>
            </a:r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BCC390C-3358-4997-A086-356BDEE6912F}"/>
              </a:ext>
            </a:extLst>
          </p:cNvPr>
          <p:cNvSpPr/>
          <p:nvPr/>
        </p:nvSpPr>
        <p:spPr>
          <a:xfrm>
            <a:off x="9564325" y="1495042"/>
            <a:ext cx="230917" cy="230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0A1794B-D235-4605-A744-E608DB4B572A}"/>
              </a:ext>
            </a:extLst>
          </p:cNvPr>
          <p:cNvSpPr txBox="1"/>
          <p:nvPr/>
        </p:nvSpPr>
        <p:spPr>
          <a:xfrm>
            <a:off x="8674027" y="1428240"/>
            <a:ext cx="10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회원요약정보</a:t>
            </a:r>
            <a:br>
              <a:rPr lang="en-US" altLang="ko-KR" sz="1000" dirty="0"/>
            </a:br>
            <a:r>
              <a:rPr lang="ko-KR" altLang="en-US" sz="1000" dirty="0"/>
              <a:t>삭제 </a:t>
            </a:r>
            <a:r>
              <a:rPr lang="en-US" altLang="ko-KR" sz="1000" dirty="0"/>
              <a:t>/ </a:t>
            </a:r>
            <a:r>
              <a:rPr lang="ko-KR" altLang="en-US" sz="1000" dirty="0"/>
              <a:t>수정</a:t>
            </a:r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6A93D6BC-DBAC-47C3-9838-0E7F83CED16B}"/>
              </a:ext>
            </a:extLst>
          </p:cNvPr>
          <p:cNvSpPr/>
          <p:nvPr/>
        </p:nvSpPr>
        <p:spPr>
          <a:xfrm>
            <a:off x="8014221" y="3834515"/>
            <a:ext cx="230917" cy="2309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2E33BF-7B01-4897-9A19-9F61EE056969}"/>
              </a:ext>
            </a:extLst>
          </p:cNvPr>
          <p:cNvSpPr txBox="1"/>
          <p:nvPr/>
        </p:nvSpPr>
        <p:spPr>
          <a:xfrm>
            <a:off x="8260379" y="3749918"/>
            <a:ext cx="1580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삭제</a:t>
            </a:r>
            <a:r>
              <a:rPr lang="en-US" altLang="ko-KR" sz="1000" dirty="0"/>
              <a:t>/</a:t>
            </a:r>
            <a:r>
              <a:rPr lang="ko-KR" altLang="en-US" sz="1000" dirty="0"/>
              <a:t>수정</a:t>
            </a:r>
            <a:r>
              <a:rPr lang="en-US" altLang="ko-KR" sz="1000" dirty="0"/>
              <a:t>/</a:t>
            </a:r>
            <a:r>
              <a:rPr lang="ko-KR" altLang="en-US" sz="1000" dirty="0"/>
              <a:t>추가</a:t>
            </a:r>
            <a:endParaRPr lang="en-US" altLang="ko-KR" sz="1000" dirty="0"/>
          </a:p>
          <a:p>
            <a:r>
              <a:rPr lang="ko-KR" altLang="en-US" sz="1000" dirty="0"/>
              <a:t>과목</a:t>
            </a:r>
            <a:r>
              <a:rPr lang="en-US" altLang="ko-KR" sz="1000" dirty="0"/>
              <a:t>, </a:t>
            </a:r>
            <a:r>
              <a:rPr lang="ko-KR" altLang="en-US" sz="1000" dirty="0"/>
              <a:t>태그 데이터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1BAA5361-659F-4082-A16B-7E4DCB0C2148}"/>
              </a:ext>
            </a:extLst>
          </p:cNvPr>
          <p:cNvCxnSpPr>
            <a:cxnSpLocks/>
          </p:cNvCxnSpPr>
          <p:nvPr/>
        </p:nvCxnSpPr>
        <p:spPr>
          <a:xfrm flipH="1" flipV="1">
            <a:off x="10623087" y="1506060"/>
            <a:ext cx="126945" cy="1191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타원 262">
            <a:extLst>
              <a:ext uri="{FF2B5EF4-FFF2-40B4-BE49-F238E27FC236}">
                <a16:creationId xmlns:a16="http://schemas.microsoft.com/office/drawing/2014/main" id="{D3759E16-8C38-4537-A049-91B5CC6ED493}"/>
              </a:ext>
            </a:extLst>
          </p:cNvPr>
          <p:cNvSpPr/>
          <p:nvPr/>
        </p:nvSpPr>
        <p:spPr>
          <a:xfrm>
            <a:off x="10790392" y="1972008"/>
            <a:ext cx="230917" cy="2309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79CA99C-67BF-4B38-8C84-550542F054F4}"/>
              </a:ext>
            </a:extLst>
          </p:cNvPr>
          <p:cNvSpPr txBox="1"/>
          <p:nvPr/>
        </p:nvSpPr>
        <p:spPr>
          <a:xfrm>
            <a:off x="11051720" y="1837341"/>
            <a:ext cx="1140280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000" dirty="0"/>
              <a:t>과목정보</a:t>
            </a:r>
            <a:r>
              <a:rPr lang="en-US" altLang="ko-KR" sz="1000" dirty="0"/>
              <a:t>DB</a:t>
            </a:r>
            <a:r>
              <a:rPr lang="ko-KR" altLang="en-US" sz="1000" dirty="0"/>
              <a:t>가 있는</a:t>
            </a:r>
            <a:endParaRPr lang="en-US" altLang="ko-KR" sz="1000" dirty="0"/>
          </a:p>
          <a:p>
            <a:r>
              <a:rPr lang="en-US" altLang="ko-KR" sz="1000" dirty="0" err="1"/>
              <a:t>Enrol</a:t>
            </a:r>
            <a:r>
              <a:rPr lang="en-US" altLang="ko-KR" sz="1000" dirty="0"/>
              <a:t> </a:t>
            </a:r>
            <a:r>
              <a:rPr lang="ko-KR" altLang="en-US" sz="1000" dirty="0"/>
              <a:t>도메인으로</a:t>
            </a:r>
            <a:endParaRPr lang="en-US" altLang="ko-KR" sz="1000" dirty="0"/>
          </a:p>
          <a:p>
            <a:r>
              <a:rPr lang="ko-KR" altLang="en-US" sz="1000" dirty="0"/>
              <a:t>전송</a:t>
            </a:r>
          </a:p>
        </p:txBody>
      </p:sp>
      <p:sp>
        <p:nvSpPr>
          <p:cNvPr id="265" name="Rounded Rectangle 2">
            <a:extLst>
              <a:ext uri="{FF2B5EF4-FFF2-40B4-BE49-F238E27FC236}">
                <a16:creationId xmlns:a16="http://schemas.microsoft.com/office/drawing/2014/main" id="{5BEB5A1D-0C36-4E33-A79A-6A0FC0C0EFE0}"/>
              </a:ext>
            </a:extLst>
          </p:cNvPr>
          <p:cNvSpPr/>
          <p:nvPr/>
        </p:nvSpPr>
        <p:spPr>
          <a:xfrm>
            <a:off x="3505050" y="4656480"/>
            <a:ext cx="1556482" cy="1868145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A4C84B3-820A-48FE-9A02-156785B47917}"/>
              </a:ext>
            </a:extLst>
          </p:cNvPr>
          <p:cNvGrpSpPr/>
          <p:nvPr/>
        </p:nvGrpSpPr>
        <p:grpSpPr>
          <a:xfrm>
            <a:off x="4245520" y="4732395"/>
            <a:ext cx="760300" cy="704871"/>
            <a:chOff x="5119478" y="1531175"/>
            <a:chExt cx="894752" cy="808678"/>
          </a:xfrm>
        </p:grpSpPr>
        <p:pic>
          <p:nvPicPr>
            <p:cNvPr id="267" name="Picture 47">
              <a:extLst>
                <a:ext uri="{FF2B5EF4-FFF2-40B4-BE49-F238E27FC236}">
                  <a16:creationId xmlns:a16="http://schemas.microsoft.com/office/drawing/2014/main" id="{861F4EBB-4009-45F9-9089-91951B5C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66" y="1531175"/>
              <a:ext cx="521366" cy="625640"/>
            </a:xfrm>
            <a:prstGeom prst="rect">
              <a:avLst/>
            </a:prstGeom>
          </p:spPr>
        </p:pic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F2B1F93-B0CE-4690-BB47-96EA68B09AF2}"/>
                </a:ext>
              </a:extLst>
            </p:cNvPr>
            <p:cNvSpPr txBox="1"/>
            <p:nvPr/>
          </p:nvSpPr>
          <p:spPr>
            <a:xfrm>
              <a:off x="5119478" y="2184221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3707B5C6-CAB9-4D29-B8A9-F5A81C8377A9}"/>
              </a:ext>
            </a:extLst>
          </p:cNvPr>
          <p:cNvGrpSpPr/>
          <p:nvPr/>
        </p:nvGrpSpPr>
        <p:grpSpPr>
          <a:xfrm>
            <a:off x="3505050" y="4706912"/>
            <a:ext cx="807167" cy="710607"/>
            <a:chOff x="5281365" y="1459773"/>
            <a:chExt cx="949906" cy="815258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B216DAAC-76B9-416D-B7CA-7A7DEBA46994}"/>
                </a:ext>
              </a:extLst>
            </p:cNvPr>
            <p:cNvSpPr txBox="1"/>
            <p:nvPr/>
          </p:nvSpPr>
          <p:spPr>
            <a:xfrm>
              <a:off x="5281365" y="2077877"/>
              <a:ext cx="949906" cy="1971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음성자료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1" name="Picture 43">
              <a:extLst>
                <a:ext uri="{FF2B5EF4-FFF2-40B4-BE49-F238E27FC236}">
                  <a16:creationId xmlns:a16="http://schemas.microsoft.com/office/drawing/2014/main" id="{B934FA8A-1E97-4D59-9E82-951F3A00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EEC5FA27-4B76-44BD-8B32-0CAE5210F1DB}"/>
              </a:ext>
            </a:extLst>
          </p:cNvPr>
          <p:cNvGrpSpPr/>
          <p:nvPr/>
        </p:nvGrpSpPr>
        <p:grpSpPr>
          <a:xfrm>
            <a:off x="2730466" y="4766279"/>
            <a:ext cx="822762" cy="461665"/>
            <a:chOff x="1686848" y="2399546"/>
            <a:chExt cx="626184" cy="461665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48E0E6A1-275D-4CAB-974F-AD1B7D349026}"/>
                </a:ext>
              </a:extLst>
            </p:cNvPr>
            <p:cNvSpPr txBox="1"/>
            <p:nvPr/>
          </p:nvSpPr>
          <p:spPr>
            <a:xfrm>
              <a:off x="1686848" y="2399546"/>
              <a:ext cx="6261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음성자료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관리기능</a:t>
              </a: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06B9C37E-6F10-4716-BE29-F02572081541}"/>
                </a:ext>
              </a:extLst>
            </p:cNvPr>
            <p:cNvSpPr/>
            <p:nvPr/>
          </p:nvSpPr>
          <p:spPr>
            <a:xfrm>
              <a:off x="1733013" y="2428450"/>
              <a:ext cx="545504" cy="42107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E7E0E8B-1B45-48A5-9F78-F52C6A1F75DB}"/>
              </a:ext>
            </a:extLst>
          </p:cNvPr>
          <p:cNvGrpSpPr/>
          <p:nvPr/>
        </p:nvGrpSpPr>
        <p:grpSpPr>
          <a:xfrm>
            <a:off x="3487857" y="5655469"/>
            <a:ext cx="807167" cy="710607"/>
            <a:chOff x="5281365" y="1459773"/>
            <a:chExt cx="949906" cy="815258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087446A-4797-4246-9891-AD69E93F90E0}"/>
                </a:ext>
              </a:extLst>
            </p:cNvPr>
            <p:cNvSpPr txBox="1"/>
            <p:nvPr/>
          </p:nvSpPr>
          <p:spPr>
            <a:xfrm>
              <a:off x="5281365" y="2077877"/>
              <a:ext cx="949906" cy="1971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음성자료 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7" name="Picture 43">
              <a:extLst>
                <a:ext uri="{FF2B5EF4-FFF2-40B4-BE49-F238E27FC236}">
                  <a16:creationId xmlns:a16="http://schemas.microsoft.com/office/drawing/2014/main" id="{30EF8C05-871F-439C-A90B-D757DC5A1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45181F73-9905-4223-984B-3026E1E0835B}"/>
              </a:ext>
            </a:extLst>
          </p:cNvPr>
          <p:cNvCxnSpPr>
            <a:cxnSpLocks/>
          </p:cNvCxnSpPr>
          <p:nvPr/>
        </p:nvCxnSpPr>
        <p:spPr>
          <a:xfrm flipH="1">
            <a:off x="5113808" y="4755663"/>
            <a:ext cx="276448" cy="168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타원 278">
            <a:extLst>
              <a:ext uri="{FF2B5EF4-FFF2-40B4-BE49-F238E27FC236}">
                <a16:creationId xmlns:a16="http://schemas.microsoft.com/office/drawing/2014/main" id="{55ECF879-259A-4B3A-A0F0-D88E945A9F06}"/>
              </a:ext>
            </a:extLst>
          </p:cNvPr>
          <p:cNvSpPr/>
          <p:nvPr/>
        </p:nvSpPr>
        <p:spPr>
          <a:xfrm>
            <a:off x="5211709" y="5144965"/>
            <a:ext cx="230917" cy="230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7C903403-B0FB-485D-A644-4418D8166BE7}"/>
              </a:ext>
            </a:extLst>
          </p:cNvPr>
          <p:cNvSpPr txBox="1"/>
          <p:nvPr/>
        </p:nvSpPr>
        <p:spPr>
          <a:xfrm>
            <a:off x="5383333" y="5079484"/>
            <a:ext cx="1613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변환할 텍스트 데이터</a:t>
            </a:r>
            <a:r>
              <a:rPr lang="en-US" altLang="ko-KR" sz="1000" dirty="0"/>
              <a:t>, </a:t>
            </a:r>
            <a:r>
              <a:rPr lang="ko-KR" altLang="en-US" sz="1000" dirty="0"/>
              <a:t>제목</a:t>
            </a:r>
            <a:r>
              <a:rPr lang="en-US" altLang="ko-KR" sz="1000" dirty="0"/>
              <a:t>, </a:t>
            </a:r>
            <a:r>
              <a:rPr lang="ko-KR" altLang="en-US" sz="1000" dirty="0"/>
              <a:t>태그 전송</a:t>
            </a:r>
            <a:endParaRPr lang="en-US" altLang="ko-KR" sz="1000" dirty="0"/>
          </a:p>
          <a:p>
            <a:r>
              <a:rPr lang="ko-KR" altLang="en-US" sz="1000" dirty="0"/>
              <a:t>관련 이미지 데이터 전송</a:t>
            </a:r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DBC0545A-43D0-4BF6-B6A1-C57CBD653566}"/>
              </a:ext>
            </a:extLst>
          </p:cNvPr>
          <p:cNvSpPr/>
          <p:nvPr/>
        </p:nvSpPr>
        <p:spPr>
          <a:xfrm>
            <a:off x="5222940" y="5752144"/>
            <a:ext cx="230917" cy="230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68A813E-8857-4585-889F-3093F3F04189}"/>
              </a:ext>
            </a:extLst>
          </p:cNvPr>
          <p:cNvSpPr txBox="1"/>
          <p:nvPr/>
        </p:nvSpPr>
        <p:spPr>
          <a:xfrm>
            <a:off x="5425734" y="5678983"/>
            <a:ext cx="12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삭제할 음성데이터</a:t>
            </a:r>
            <a:endParaRPr lang="en-US" altLang="ko-KR" sz="1000" dirty="0"/>
          </a:p>
          <a:p>
            <a:r>
              <a:rPr lang="ko-KR" altLang="en-US" sz="1000" dirty="0"/>
              <a:t>코드 전송</a:t>
            </a:r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E1196EA0-1CE0-4A15-8B4E-A169A3E098BC}"/>
              </a:ext>
            </a:extLst>
          </p:cNvPr>
          <p:cNvCxnSpPr>
            <a:cxnSpLocks/>
          </p:cNvCxnSpPr>
          <p:nvPr/>
        </p:nvCxnSpPr>
        <p:spPr>
          <a:xfrm flipH="1">
            <a:off x="2816767" y="5276844"/>
            <a:ext cx="648161" cy="3971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4362F644-CE55-4BC1-8AFC-3993C8947075}"/>
              </a:ext>
            </a:extLst>
          </p:cNvPr>
          <p:cNvCxnSpPr>
            <a:cxnSpLocks/>
          </p:cNvCxnSpPr>
          <p:nvPr/>
        </p:nvCxnSpPr>
        <p:spPr>
          <a:xfrm flipH="1">
            <a:off x="2853903" y="5983061"/>
            <a:ext cx="6110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ounded Rectangle 2">
            <a:extLst>
              <a:ext uri="{FF2B5EF4-FFF2-40B4-BE49-F238E27FC236}">
                <a16:creationId xmlns:a16="http://schemas.microsoft.com/office/drawing/2014/main" id="{04011F18-62A8-41E6-AFA7-8F1B23CE697D}"/>
              </a:ext>
            </a:extLst>
          </p:cNvPr>
          <p:cNvSpPr/>
          <p:nvPr/>
        </p:nvSpPr>
        <p:spPr>
          <a:xfrm>
            <a:off x="8511258" y="4724664"/>
            <a:ext cx="1639437" cy="1898587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A4693961-506C-43B8-B81A-DF7D546FE56B}"/>
              </a:ext>
            </a:extLst>
          </p:cNvPr>
          <p:cNvGrpSpPr/>
          <p:nvPr/>
        </p:nvGrpSpPr>
        <p:grpSpPr>
          <a:xfrm>
            <a:off x="8660292" y="4479324"/>
            <a:ext cx="1398937" cy="276999"/>
            <a:chOff x="1686847" y="2399546"/>
            <a:chExt cx="1398937" cy="276999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2F45CF9-F91E-4F35-B391-C858C1FA03DA}"/>
                </a:ext>
              </a:extLst>
            </p:cNvPr>
            <p:cNvSpPr txBox="1"/>
            <p:nvPr/>
          </p:nvSpPr>
          <p:spPr>
            <a:xfrm>
              <a:off x="1686847" y="2399546"/>
              <a:ext cx="1398937" cy="2769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동영상관리 기능</a:t>
              </a: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D3F88E6F-E24D-43F1-B343-47EFAEE94A9C}"/>
                </a:ext>
              </a:extLst>
            </p:cNvPr>
            <p:cNvSpPr/>
            <p:nvPr/>
          </p:nvSpPr>
          <p:spPr>
            <a:xfrm>
              <a:off x="1698418" y="2403135"/>
              <a:ext cx="1269669" cy="24097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60E5BE78-CF70-4892-A27F-4E381F1D845C}"/>
              </a:ext>
            </a:extLst>
          </p:cNvPr>
          <p:cNvGrpSpPr/>
          <p:nvPr/>
        </p:nvGrpSpPr>
        <p:grpSpPr>
          <a:xfrm>
            <a:off x="9276294" y="4834698"/>
            <a:ext cx="836287" cy="701493"/>
            <a:chOff x="5293076" y="1459773"/>
            <a:chExt cx="984176" cy="804802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FE815DBF-B52E-47F9-985A-90D74141FF28}"/>
                </a:ext>
              </a:extLst>
            </p:cNvPr>
            <p:cNvSpPr txBox="1"/>
            <p:nvPr/>
          </p:nvSpPr>
          <p:spPr>
            <a:xfrm>
              <a:off x="5293076" y="2057123"/>
              <a:ext cx="984176" cy="20745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동영상 정보</a:t>
              </a:r>
              <a:endPara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POST/DELETE</a:t>
              </a:r>
            </a:p>
          </p:txBody>
        </p:sp>
        <p:pic>
          <p:nvPicPr>
            <p:cNvPr id="291" name="Picture 43">
              <a:extLst>
                <a:ext uri="{FF2B5EF4-FFF2-40B4-BE49-F238E27FC236}">
                  <a16:creationId xmlns:a16="http://schemas.microsoft.com/office/drawing/2014/main" id="{93D2969C-4975-4B06-9430-2492F9539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086" y="1459773"/>
              <a:ext cx="543639" cy="564959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3E4B0953-125D-452A-ABD1-473CA85BE69F}"/>
              </a:ext>
            </a:extLst>
          </p:cNvPr>
          <p:cNvGrpSpPr/>
          <p:nvPr/>
        </p:nvGrpSpPr>
        <p:grpSpPr>
          <a:xfrm>
            <a:off x="8585981" y="4795084"/>
            <a:ext cx="760300" cy="704871"/>
            <a:chOff x="5119478" y="1531175"/>
            <a:chExt cx="894752" cy="808678"/>
          </a:xfrm>
        </p:grpSpPr>
        <p:pic>
          <p:nvPicPr>
            <p:cNvPr id="293" name="Picture 47">
              <a:extLst>
                <a:ext uri="{FF2B5EF4-FFF2-40B4-BE49-F238E27FC236}">
                  <a16:creationId xmlns:a16="http://schemas.microsoft.com/office/drawing/2014/main" id="{5D0BA204-85D1-4B4D-84FA-97E46A88D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666" y="1531175"/>
              <a:ext cx="521366" cy="625640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1D409C75-6D34-4248-A3A2-2D7FFB2C3C36}"/>
                </a:ext>
              </a:extLst>
            </p:cNvPr>
            <p:cNvSpPr txBox="1"/>
            <p:nvPr/>
          </p:nvSpPr>
          <p:spPr>
            <a:xfrm>
              <a:off x="5119478" y="2184221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Amazon API Gateway</a:t>
              </a: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2334DFCE-5E3C-4092-9ABC-F08BD956C118}"/>
              </a:ext>
            </a:extLst>
          </p:cNvPr>
          <p:cNvGrpSpPr/>
          <p:nvPr/>
        </p:nvGrpSpPr>
        <p:grpSpPr>
          <a:xfrm>
            <a:off x="8649626" y="5780188"/>
            <a:ext cx="584546" cy="727024"/>
            <a:chOff x="5551359" y="915182"/>
            <a:chExt cx="640080" cy="796094"/>
          </a:xfrm>
        </p:grpSpPr>
        <p:pic>
          <p:nvPicPr>
            <p:cNvPr id="296" name="Picture 8">
              <a:extLst>
                <a:ext uri="{FF2B5EF4-FFF2-40B4-BE49-F238E27FC236}">
                  <a16:creationId xmlns:a16="http://schemas.microsoft.com/office/drawing/2014/main" id="{7E21E5D1-954E-409D-A985-CFAFD025C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829" y="915182"/>
              <a:ext cx="503140" cy="521774"/>
            </a:xfrm>
            <a:prstGeom prst="rect">
              <a:avLst/>
            </a:prstGeom>
          </p:spPr>
        </p:pic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557825E0-6E2E-4D8D-ADEC-1FA619DDF747}"/>
                </a:ext>
              </a:extLst>
            </p:cNvPr>
            <p:cNvSpPr txBox="1"/>
            <p:nvPr/>
          </p:nvSpPr>
          <p:spPr>
            <a:xfrm>
              <a:off x="5551359" y="1436956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Upload</a:t>
              </a:r>
            </a:p>
            <a:p>
              <a:pPr algn="ctr" defTabSz="457200" latinLnBrk="0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</a:p>
          </p:txBody>
        </p:sp>
      </p:grp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E952024D-3A81-4320-AB0D-FFB0C2F03C38}"/>
              </a:ext>
            </a:extLst>
          </p:cNvPr>
          <p:cNvCxnSpPr>
            <a:cxnSpLocks/>
          </p:cNvCxnSpPr>
          <p:nvPr/>
        </p:nvCxnSpPr>
        <p:spPr>
          <a:xfrm>
            <a:off x="7611284" y="4723887"/>
            <a:ext cx="810279" cy="2292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타원 298">
            <a:extLst>
              <a:ext uri="{FF2B5EF4-FFF2-40B4-BE49-F238E27FC236}">
                <a16:creationId xmlns:a16="http://schemas.microsoft.com/office/drawing/2014/main" id="{A0F03283-221C-4A13-9503-24F0DC526949}"/>
              </a:ext>
            </a:extLst>
          </p:cNvPr>
          <p:cNvSpPr/>
          <p:nvPr/>
        </p:nvSpPr>
        <p:spPr>
          <a:xfrm>
            <a:off x="7577279" y="4825900"/>
            <a:ext cx="230917" cy="23091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0391B437-543B-4565-B9A7-AA7D09856D67}"/>
              </a:ext>
            </a:extLst>
          </p:cNvPr>
          <p:cNvSpPr txBox="1"/>
          <p:nvPr/>
        </p:nvSpPr>
        <p:spPr>
          <a:xfrm>
            <a:off x="6935237" y="4924296"/>
            <a:ext cx="1613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업로드시</a:t>
            </a:r>
            <a:endParaRPr lang="en-US" altLang="ko-KR" sz="1000" dirty="0"/>
          </a:p>
          <a:p>
            <a:r>
              <a:rPr lang="ko-KR" altLang="en-US" sz="1000" dirty="0"/>
              <a:t>제목</a:t>
            </a:r>
            <a:r>
              <a:rPr lang="en-US" altLang="ko-KR" sz="1000" dirty="0"/>
              <a:t>, </a:t>
            </a:r>
            <a:r>
              <a:rPr lang="ko-KR" altLang="en-US" sz="1000" dirty="0"/>
              <a:t>태그 데이터</a:t>
            </a:r>
            <a:endParaRPr lang="en-US" altLang="ko-KR" sz="1000" dirty="0"/>
          </a:p>
          <a:p>
            <a:r>
              <a:rPr lang="ko-KR" altLang="en-US" sz="1000" dirty="0"/>
              <a:t>동영상 데이터 전송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 err="1"/>
              <a:t>삭제시</a:t>
            </a:r>
            <a:endParaRPr lang="en-US" altLang="ko-KR" sz="1000" dirty="0"/>
          </a:p>
          <a:p>
            <a:r>
              <a:rPr lang="ko-KR" altLang="en-US" sz="1000" dirty="0"/>
              <a:t>삭제할 동영상 제목 전송</a:t>
            </a:r>
            <a:endParaRPr lang="en-US" altLang="ko-KR" sz="1000" dirty="0"/>
          </a:p>
        </p:txBody>
      </p:sp>
      <p:cxnSp>
        <p:nvCxnSpPr>
          <p:cNvPr id="301" name="직선 화살표 연결선 300">
            <a:extLst>
              <a:ext uri="{FF2B5EF4-FFF2-40B4-BE49-F238E27FC236}">
                <a16:creationId xmlns:a16="http://schemas.microsoft.com/office/drawing/2014/main" id="{05379F1E-5FD8-4F7E-8B76-7FBE23469D1E}"/>
              </a:ext>
            </a:extLst>
          </p:cNvPr>
          <p:cNvCxnSpPr>
            <a:cxnSpLocks/>
          </p:cNvCxnSpPr>
          <p:nvPr/>
        </p:nvCxnSpPr>
        <p:spPr>
          <a:xfrm flipV="1">
            <a:off x="10212123" y="6037884"/>
            <a:ext cx="1179758" cy="2519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BE1766B3-6083-4095-9402-7406B2C5274B}"/>
              </a:ext>
            </a:extLst>
          </p:cNvPr>
          <p:cNvCxnSpPr>
            <a:cxnSpLocks/>
          </p:cNvCxnSpPr>
          <p:nvPr/>
        </p:nvCxnSpPr>
        <p:spPr>
          <a:xfrm>
            <a:off x="10258106" y="5091747"/>
            <a:ext cx="1178485" cy="332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CB0FCE51-D97A-4B62-9B3E-DB2B88861C14}"/>
              </a:ext>
            </a:extLst>
          </p:cNvPr>
          <p:cNvGrpSpPr/>
          <p:nvPr/>
        </p:nvGrpSpPr>
        <p:grpSpPr>
          <a:xfrm rot="19139603">
            <a:off x="11342922" y="5439187"/>
            <a:ext cx="538399" cy="634344"/>
            <a:chOff x="9837000" y="2290802"/>
            <a:chExt cx="1142988" cy="1403161"/>
          </a:xfrm>
        </p:grpSpPr>
        <p:cxnSp>
          <p:nvCxnSpPr>
            <p:cNvPr id="304" name="연결선: 구부러짐 303">
              <a:extLst>
                <a:ext uri="{FF2B5EF4-FFF2-40B4-BE49-F238E27FC236}">
                  <a16:creationId xmlns:a16="http://schemas.microsoft.com/office/drawing/2014/main" id="{1B59F61B-5149-4895-A43A-30FD64B04D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연결선: 구부러짐 304">
              <a:extLst>
                <a:ext uri="{FF2B5EF4-FFF2-40B4-BE49-F238E27FC236}">
                  <a16:creationId xmlns:a16="http://schemas.microsoft.com/office/drawing/2014/main" id="{FF3B84D4-C5CF-4D4F-8F9C-90ADA9490E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연결선: 구부러짐 305">
              <a:extLst>
                <a:ext uri="{FF2B5EF4-FFF2-40B4-BE49-F238E27FC236}">
                  <a16:creationId xmlns:a16="http://schemas.microsoft.com/office/drawing/2014/main" id="{51A5CA7C-1558-4BCE-802E-F7018F56BF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타원 306">
            <a:extLst>
              <a:ext uri="{FF2B5EF4-FFF2-40B4-BE49-F238E27FC236}">
                <a16:creationId xmlns:a16="http://schemas.microsoft.com/office/drawing/2014/main" id="{7B519D4C-9259-454A-ADCE-B1B91961B34B}"/>
              </a:ext>
            </a:extLst>
          </p:cNvPr>
          <p:cNvSpPr/>
          <p:nvPr/>
        </p:nvSpPr>
        <p:spPr>
          <a:xfrm>
            <a:off x="10674934" y="5879038"/>
            <a:ext cx="230917" cy="23091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27268C4-0202-496D-9118-FE54AEA98AC9}"/>
              </a:ext>
            </a:extLst>
          </p:cNvPr>
          <p:cNvSpPr txBox="1"/>
          <p:nvPr/>
        </p:nvSpPr>
        <p:spPr>
          <a:xfrm>
            <a:off x="10123290" y="5503189"/>
            <a:ext cx="1551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Video </a:t>
            </a:r>
            <a:r>
              <a:rPr lang="ko-KR" altLang="en-US" sz="1000" dirty="0"/>
              <a:t>도메인에 업로드 트리거 </a:t>
            </a:r>
            <a:r>
              <a:rPr lang="en-US" altLang="ko-KR" sz="1000" dirty="0"/>
              <a:t>/ </a:t>
            </a:r>
            <a:r>
              <a:rPr lang="ko-KR" altLang="en-US" sz="1000" dirty="0"/>
              <a:t>동영상 데이터 전송</a:t>
            </a:r>
            <a:endParaRPr lang="en-US" altLang="ko-KR" sz="10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B0274C94-2C24-438E-A362-49923E3A4A07}"/>
              </a:ext>
            </a:extLst>
          </p:cNvPr>
          <p:cNvSpPr txBox="1"/>
          <p:nvPr/>
        </p:nvSpPr>
        <p:spPr>
          <a:xfrm>
            <a:off x="10410761" y="4755663"/>
            <a:ext cx="155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삭제할 동영상 제목</a:t>
            </a:r>
            <a:endParaRPr lang="en-US" altLang="ko-KR" sz="1000" dirty="0"/>
          </a:p>
          <a:p>
            <a:r>
              <a:rPr lang="ko-KR" altLang="en-US" sz="1000" dirty="0"/>
              <a:t>전송</a:t>
            </a:r>
            <a:endParaRPr lang="en-US" altLang="ko-KR" sz="1000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EEBD18C8-D264-4ABA-A70A-E69AE007BA6D}"/>
              </a:ext>
            </a:extLst>
          </p:cNvPr>
          <p:cNvSpPr/>
          <p:nvPr/>
        </p:nvSpPr>
        <p:spPr>
          <a:xfrm>
            <a:off x="10247634" y="4817511"/>
            <a:ext cx="230917" cy="23091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A5EEF109-5D0D-4EC5-9D04-5A29DEB4188F}"/>
              </a:ext>
            </a:extLst>
          </p:cNvPr>
          <p:cNvSpPr txBox="1"/>
          <p:nvPr/>
        </p:nvSpPr>
        <p:spPr>
          <a:xfrm>
            <a:off x="2125132" y="5517990"/>
            <a:ext cx="7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Voice</a:t>
            </a:r>
          </a:p>
          <a:p>
            <a:r>
              <a:rPr lang="ko-KR" altLang="en-US" sz="1200" b="1" dirty="0"/>
              <a:t>도메인</a:t>
            </a:r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3FF33C5B-E875-47E4-BD86-643E8D10F57E}"/>
              </a:ext>
            </a:extLst>
          </p:cNvPr>
          <p:cNvGrpSpPr/>
          <p:nvPr/>
        </p:nvGrpSpPr>
        <p:grpSpPr>
          <a:xfrm rot="19235616">
            <a:off x="2473537" y="5460481"/>
            <a:ext cx="538399" cy="634344"/>
            <a:chOff x="9837000" y="2290802"/>
            <a:chExt cx="1142988" cy="1403161"/>
          </a:xfrm>
        </p:grpSpPr>
        <p:cxnSp>
          <p:nvCxnSpPr>
            <p:cNvPr id="313" name="연결선: 구부러짐 312">
              <a:extLst>
                <a:ext uri="{FF2B5EF4-FFF2-40B4-BE49-F238E27FC236}">
                  <a16:creationId xmlns:a16="http://schemas.microsoft.com/office/drawing/2014/main" id="{C7C4539D-6CDE-4001-983A-6EEBA46DCE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9558" y="234023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연결선: 구부러짐 313">
              <a:extLst>
                <a:ext uri="{FF2B5EF4-FFF2-40B4-BE49-F238E27FC236}">
                  <a16:creationId xmlns:a16="http://schemas.microsoft.com/office/drawing/2014/main" id="{0A30FF3F-C792-4BD7-BA30-0CEE20B1A5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68562" y="2807666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연결선: 구부러짐 314">
              <a:extLst>
                <a:ext uri="{FF2B5EF4-FFF2-40B4-BE49-F238E27FC236}">
                  <a16:creationId xmlns:a16="http://schemas.microsoft.com/office/drawing/2014/main" id="{DFAA1D7E-CA6B-443E-9246-49A82A29FB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7566" y="3263533"/>
              <a:ext cx="479864" cy="38099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6" name="사각형: 잘린 한쪽 모서리 315">
            <a:extLst>
              <a:ext uri="{FF2B5EF4-FFF2-40B4-BE49-F238E27FC236}">
                <a16:creationId xmlns:a16="http://schemas.microsoft.com/office/drawing/2014/main" id="{768904FE-6303-44A1-8E3B-FFF1EEDD6F27}"/>
              </a:ext>
            </a:extLst>
          </p:cNvPr>
          <p:cNvSpPr/>
          <p:nvPr/>
        </p:nvSpPr>
        <p:spPr>
          <a:xfrm>
            <a:off x="5462133" y="3730221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317" name="사각형: 잘린 한쪽 모서리 316">
            <a:extLst>
              <a:ext uri="{FF2B5EF4-FFF2-40B4-BE49-F238E27FC236}">
                <a16:creationId xmlns:a16="http://schemas.microsoft.com/office/drawing/2014/main" id="{448173B3-EC22-4BF3-A313-003FA5FE533E}"/>
              </a:ext>
            </a:extLst>
          </p:cNvPr>
          <p:cNvSpPr/>
          <p:nvPr/>
        </p:nvSpPr>
        <p:spPr>
          <a:xfrm>
            <a:off x="6217991" y="3453893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318" name="사각형: 잘린 한쪽 모서리 317">
            <a:extLst>
              <a:ext uri="{FF2B5EF4-FFF2-40B4-BE49-F238E27FC236}">
                <a16:creationId xmlns:a16="http://schemas.microsoft.com/office/drawing/2014/main" id="{83FCC74E-BDA7-4BD7-B66F-6D98600898E2}"/>
              </a:ext>
            </a:extLst>
          </p:cNvPr>
          <p:cNvSpPr/>
          <p:nvPr/>
        </p:nvSpPr>
        <p:spPr>
          <a:xfrm>
            <a:off x="6897444" y="3899959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과목관리</a:t>
            </a:r>
          </a:p>
        </p:txBody>
      </p:sp>
      <p:sp>
        <p:nvSpPr>
          <p:cNvPr id="319" name="사각형: 잘린 한쪽 모서리 318">
            <a:extLst>
              <a:ext uri="{FF2B5EF4-FFF2-40B4-BE49-F238E27FC236}">
                <a16:creationId xmlns:a16="http://schemas.microsoft.com/office/drawing/2014/main" id="{8A0BE80B-47B3-48F9-9069-DBA631D315FE}"/>
              </a:ext>
            </a:extLst>
          </p:cNvPr>
          <p:cNvSpPr/>
          <p:nvPr/>
        </p:nvSpPr>
        <p:spPr>
          <a:xfrm>
            <a:off x="5454569" y="4394620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음성자료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20" name="사각형: 잘린 한쪽 모서리 319">
            <a:extLst>
              <a:ext uri="{FF2B5EF4-FFF2-40B4-BE49-F238E27FC236}">
                <a16:creationId xmlns:a16="http://schemas.microsoft.com/office/drawing/2014/main" id="{A1CAC635-884B-4BB3-AFFE-0704C8F9A435}"/>
              </a:ext>
            </a:extLst>
          </p:cNvPr>
          <p:cNvSpPr/>
          <p:nvPr/>
        </p:nvSpPr>
        <p:spPr>
          <a:xfrm>
            <a:off x="6819534" y="4513422"/>
            <a:ext cx="697578" cy="365373"/>
          </a:xfrm>
          <a:prstGeom prst="snip1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동영상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80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40" y="1370381"/>
            <a:ext cx="591244" cy="459856"/>
          </a:xfrm>
          <a:prstGeom prst="rect">
            <a:avLst/>
          </a:prstGeom>
        </p:spPr>
      </p:pic>
      <p:sp>
        <p:nvSpPr>
          <p:cNvPr id="181" name="TextBox 72"/>
          <p:cNvSpPr txBox="1"/>
          <p:nvPr/>
        </p:nvSpPr>
        <p:spPr>
          <a:xfrm>
            <a:off x="3336846" y="1853428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6" descr="ê´ë ¨ ì´ë¯¸ì§">
            <a:extLst>
              <a:ext uri="{FF2B5EF4-FFF2-40B4-BE49-F238E27FC236}">
                <a16:creationId xmlns:a16="http://schemas.microsoft.com/office/drawing/2014/main" id="{4DF14194-B03E-46AB-9C64-3C255139A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79" b="9628"/>
          <a:stretch/>
        </p:blipFill>
        <p:spPr bwMode="auto">
          <a:xfrm>
            <a:off x="-72180" y="0"/>
            <a:ext cx="122641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E71B5BD-CE3E-4B69-AB0D-2C1AAEE618B5}"/>
              </a:ext>
            </a:extLst>
          </p:cNvPr>
          <p:cNvSpPr/>
          <p:nvPr/>
        </p:nvSpPr>
        <p:spPr>
          <a:xfrm>
            <a:off x="-72181" y="-33240"/>
            <a:ext cx="12264179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33830-E38D-4412-BBBD-02A85A090A32}"/>
              </a:ext>
            </a:extLst>
          </p:cNvPr>
          <p:cNvSpPr txBox="1"/>
          <p:nvPr/>
        </p:nvSpPr>
        <p:spPr>
          <a:xfrm>
            <a:off x="4299606" y="-4607726"/>
            <a:ext cx="3592788" cy="3682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80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sz="28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8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28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28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28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  <a:r>
              <a:rPr lang="en-US" altLang="ko-KR" sz="280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28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4BD80D-0527-4123-8217-0D0A3C0D5157}"/>
              </a:ext>
            </a:extLst>
          </p:cNvPr>
          <p:cNvGrpSpPr/>
          <p:nvPr/>
        </p:nvGrpSpPr>
        <p:grpSpPr>
          <a:xfrm>
            <a:off x="9237927" y="-3296325"/>
            <a:ext cx="3765845" cy="923330"/>
            <a:chOff x="6973622" y="881149"/>
            <a:chExt cx="3765845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66E8A0-A328-4C00-8072-92A8ADA89F59}"/>
                </a:ext>
              </a:extLst>
            </p:cNvPr>
            <p:cNvSpPr txBox="1"/>
            <p:nvPr/>
          </p:nvSpPr>
          <p:spPr>
            <a:xfrm>
              <a:off x="6973622" y="881149"/>
              <a:ext cx="1024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54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CA8065-B44D-4C8F-87FC-F502F9FF9672}"/>
                </a:ext>
              </a:extLst>
            </p:cNvPr>
            <p:cNvSpPr txBox="1"/>
            <p:nvPr/>
          </p:nvSpPr>
          <p:spPr>
            <a:xfrm>
              <a:off x="8121443" y="1050427"/>
              <a:ext cx="26180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en-US" altLang="ko-KR" sz="320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77EDCF-382C-4C68-BFA8-C213A0C99704}"/>
              </a:ext>
            </a:extLst>
          </p:cNvPr>
          <p:cNvGrpSpPr/>
          <p:nvPr/>
        </p:nvGrpSpPr>
        <p:grpSpPr>
          <a:xfrm>
            <a:off x="6917855" y="1086108"/>
            <a:ext cx="2612395" cy="707886"/>
            <a:chOff x="7299306" y="969996"/>
            <a:chExt cx="2612395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344BDB-ED8B-42F1-B703-70B556F9A36E}"/>
                </a:ext>
              </a:extLst>
            </p:cNvPr>
            <p:cNvSpPr txBox="1"/>
            <p:nvPr/>
          </p:nvSpPr>
          <p:spPr>
            <a:xfrm>
              <a:off x="7299306" y="969996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4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F55B0F-EAC2-4D1A-9F5C-961F87413500}"/>
                </a:ext>
              </a:extLst>
            </p:cNvPr>
            <p:cNvSpPr txBox="1"/>
            <p:nvPr/>
          </p:nvSpPr>
          <p:spPr>
            <a:xfrm>
              <a:off x="8212197" y="1139274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F1AB75-FDBD-4310-B1FB-01F04406DE86}"/>
              </a:ext>
            </a:extLst>
          </p:cNvPr>
          <p:cNvGrpSpPr/>
          <p:nvPr/>
        </p:nvGrpSpPr>
        <p:grpSpPr>
          <a:xfrm>
            <a:off x="6923211" y="3226482"/>
            <a:ext cx="1578458" cy="707886"/>
            <a:chOff x="7304662" y="3063025"/>
            <a:chExt cx="1578458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04F3C5-7991-4670-98E6-EA88C159B5BD}"/>
                </a:ext>
              </a:extLst>
            </p:cNvPr>
            <p:cNvSpPr txBox="1"/>
            <p:nvPr/>
          </p:nvSpPr>
          <p:spPr>
            <a:xfrm>
              <a:off x="7304662" y="3063025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4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73AE76-C98E-4AA1-AA6B-FCE3687A86F5}"/>
                </a:ext>
              </a:extLst>
            </p:cNvPr>
            <p:cNvSpPr txBox="1"/>
            <p:nvPr/>
          </p:nvSpPr>
          <p:spPr>
            <a:xfrm>
              <a:off x="8217553" y="3232303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시연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52F81B-76E6-4BCA-A0B4-250437220D93}"/>
              </a:ext>
            </a:extLst>
          </p:cNvPr>
          <p:cNvGrpSpPr/>
          <p:nvPr/>
        </p:nvGrpSpPr>
        <p:grpSpPr>
          <a:xfrm>
            <a:off x="6917855" y="2156295"/>
            <a:ext cx="2612395" cy="707886"/>
            <a:chOff x="7299306" y="1970418"/>
            <a:chExt cx="2612395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A5B574-85F7-4222-8AA0-C5C9D0D8CBF9}"/>
                </a:ext>
              </a:extLst>
            </p:cNvPr>
            <p:cNvSpPr txBox="1"/>
            <p:nvPr/>
          </p:nvSpPr>
          <p:spPr>
            <a:xfrm>
              <a:off x="7299306" y="1970418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4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953FEC-599B-410A-9736-FCAEBDBE4F6D}"/>
                </a:ext>
              </a:extLst>
            </p:cNvPr>
            <p:cNvSpPr txBox="1"/>
            <p:nvPr/>
          </p:nvSpPr>
          <p:spPr>
            <a:xfrm>
              <a:off x="8212197" y="2139696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진행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5941A2-1829-4486-BE5F-6BE266694185}"/>
              </a:ext>
            </a:extLst>
          </p:cNvPr>
          <p:cNvGrpSpPr/>
          <p:nvPr/>
        </p:nvGrpSpPr>
        <p:grpSpPr>
          <a:xfrm>
            <a:off x="6917855" y="5366855"/>
            <a:ext cx="2059359" cy="707886"/>
            <a:chOff x="7299306" y="5250743"/>
            <a:chExt cx="2059359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E8310F-AFEE-4F2C-AB73-63E2EEA31444}"/>
                </a:ext>
              </a:extLst>
            </p:cNvPr>
            <p:cNvSpPr txBox="1"/>
            <p:nvPr/>
          </p:nvSpPr>
          <p:spPr>
            <a:xfrm>
              <a:off x="7299306" y="5250743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endParaRPr lang="ko-KR" altLang="en-US" sz="4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3CBD78-05C0-4BBF-A33C-AB6D47D93811}"/>
                </a:ext>
              </a:extLst>
            </p:cNvPr>
            <p:cNvSpPr txBox="1"/>
            <p:nvPr/>
          </p:nvSpPr>
          <p:spPr>
            <a:xfrm>
              <a:off x="8212197" y="5420021"/>
              <a:ext cx="1146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작업내용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52A15B-BE9B-4968-951B-0BB7F2B650E7}"/>
              </a:ext>
            </a:extLst>
          </p:cNvPr>
          <p:cNvGrpSpPr/>
          <p:nvPr/>
        </p:nvGrpSpPr>
        <p:grpSpPr>
          <a:xfrm>
            <a:off x="6917855" y="4296669"/>
            <a:ext cx="2612395" cy="707886"/>
            <a:chOff x="7299306" y="4158136"/>
            <a:chExt cx="2612395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4E5580-3703-491B-9652-9604C404479B}"/>
                </a:ext>
              </a:extLst>
            </p:cNvPr>
            <p:cNvSpPr txBox="1"/>
            <p:nvPr/>
          </p:nvSpPr>
          <p:spPr>
            <a:xfrm>
              <a:off x="7299306" y="4158136"/>
              <a:ext cx="80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4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C961EB-0C09-425E-B204-DD56AFBC9ECF}"/>
                </a:ext>
              </a:extLst>
            </p:cNvPr>
            <p:cNvSpPr txBox="1"/>
            <p:nvPr/>
          </p:nvSpPr>
          <p:spPr>
            <a:xfrm>
              <a:off x="8212197" y="4327414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아키텍처 리뷰</a:t>
              </a:r>
              <a:endPara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242" name="그룹 9241">
            <a:extLst>
              <a:ext uri="{FF2B5EF4-FFF2-40B4-BE49-F238E27FC236}">
                <a16:creationId xmlns:a16="http://schemas.microsoft.com/office/drawing/2014/main" id="{EBCD85BB-1D9B-42C1-8B88-F3D2D4EA8A08}"/>
              </a:ext>
            </a:extLst>
          </p:cNvPr>
          <p:cNvGrpSpPr/>
          <p:nvPr/>
        </p:nvGrpSpPr>
        <p:grpSpPr>
          <a:xfrm>
            <a:off x="4746172" y="2427025"/>
            <a:ext cx="1819728" cy="429422"/>
            <a:chOff x="4746172" y="2427025"/>
            <a:chExt cx="2741820" cy="429422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75F8F53-A0BD-405E-B323-D1EB8C3F1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2427025"/>
              <a:ext cx="1849192" cy="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6DDD495-995E-4917-B29F-F9E148FF8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172" y="2427025"/>
              <a:ext cx="892628" cy="429422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47" name="그룹 9246">
            <a:extLst>
              <a:ext uri="{FF2B5EF4-FFF2-40B4-BE49-F238E27FC236}">
                <a16:creationId xmlns:a16="http://schemas.microsoft.com/office/drawing/2014/main" id="{C821FF7B-1A67-469E-B6D6-E048593B7B14}"/>
              </a:ext>
            </a:extLst>
          </p:cNvPr>
          <p:cNvGrpSpPr/>
          <p:nvPr/>
        </p:nvGrpSpPr>
        <p:grpSpPr>
          <a:xfrm>
            <a:off x="4761118" y="4125262"/>
            <a:ext cx="1849190" cy="540740"/>
            <a:chOff x="4761118" y="4125262"/>
            <a:chExt cx="2726874" cy="54074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9E1858E-834D-48AC-9283-E25C94EE9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2855" y="4666002"/>
              <a:ext cx="1915137" cy="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B7FCCD8-77C8-4F0D-90D9-102EB17E9AA8}"/>
                </a:ext>
              </a:extLst>
            </p:cNvPr>
            <p:cNvCxnSpPr>
              <a:cxnSpLocks/>
            </p:cNvCxnSpPr>
            <p:nvPr/>
          </p:nvCxnSpPr>
          <p:spPr>
            <a:xfrm>
              <a:off x="4761118" y="4125262"/>
              <a:ext cx="811737" cy="54074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23" name="직선 연결선 9222">
            <a:extLst>
              <a:ext uri="{FF2B5EF4-FFF2-40B4-BE49-F238E27FC236}">
                <a16:creationId xmlns:a16="http://schemas.microsoft.com/office/drawing/2014/main" id="{72A06A8D-754D-46E4-8E3F-21B7966DFFA8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4853810" y="3578855"/>
            <a:ext cx="1706092" cy="6837"/>
          </a:xfrm>
          <a:prstGeom prst="line">
            <a:avLst/>
          </a:prstGeom>
          <a:ln w="38100">
            <a:solidFill>
              <a:srgbClr val="3BB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0442803-16A5-4B47-9B02-A6CFD2C12A63}"/>
              </a:ext>
            </a:extLst>
          </p:cNvPr>
          <p:cNvGrpSpPr/>
          <p:nvPr/>
        </p:nvGrpSpPr>
        <p:grpSpPr>
          <a:xfrm>
            <a:off x="4137147" y="1483597"/>
            <a:ext cx="2428753" cy="722409"/>
            <a:chOff x="4137147" y="2427025"/>
            <a:chExt cx="3350845" cy="722409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7C9658B-D189-475E-915B-2849552B4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8800" y="2427025"/>
              <a:ext cx="1849192" cy="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930CF4-DC3A-45D5-87B7-CCE4C55A2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147" y="2427025"/>
              <a:ext cx="1501653" cy="722409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20FB1A-F6FE-4231-9F83-5EDE306B9E67}"/>
              </a:ext>
            </a:extLst>
          </p:cNvPr>
          <p:cNvGrpSpPr/>
          <p:nvPr/>
        </p:nvGrpSpPr>
        <p:grpSpPr>
          <a:xfrm flipV="1">
            <a:off x="4314545" y="4880756"/>
            <a:ext cx="2245357" cy="846210"/>
            <a:chOff x="4279272" y="2427023"/>
            <a:chExt cx="3208720" cy="846210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4C6A702-1830-4F41-9400-96145AF9CC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8802" y="2427025"/>
              <a:ext cx="1849190" cy="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E7A28BBB-DF49-4650-B420-AF7508DD04FA}"/>
                </a:ext>
              </a:extLst>
            </p:cNvPr>
            <p:cNvCxnSpPr>
              <a:cxnSpLocks/>
              <a:endCxn id="18" idx="5"/>
            </p:cNvCxnSpPr>
            <p:nvPr/>
          </p:nvCxnSpPr>
          <p:spPr>
            <a:xfrm flipH="1">
              <a:off x="4279272" y="2427023"/>
              <a:ext cx="1359529" cy="846210"/>
            </a:xfrm>
            <a:prstGeom prst="line">
              <a:avLst/>
            </a:prstGeom>
            <a:ln w="38100">
              <a:solidFill>
                <a:srgbClr val="3BB7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CFEC6DA-2506-4D52-A819-4DD40C0E6141}"/>
              </a:ext>
            </a:extLst>
          </p:cNvPr>
          <p:cNvGrpSpPr/>
          <p:nvPr/>
        </p:nvGrpSpPr>
        <p:grpSpPr>
          <a:xfrm>
            <a:off x="1171478" y="1737689"/>
            <a:ext cx="3682332" cy="3682332"/>
            <a:chOff x="1171478" y="1737689"/>
            <a:chExt cx="3682332" cy="368233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0CB44DF-8EE5-475A-8AAA-B6CDBD019E93}"/>
                </a:ext>
              </a:extLst>
            </p:cNvPr>
            <p:cNvGrpSpPr/>
            <p:nvPr/>
          </p:nvGrpSpPr>
          <p:grpSpPr>
            <a:xfrm>
              <a:off x="1171478" y="1737689"/>
              <a:ext cx="3682332" cy="3682332"/>
              <a:chOff x="1171478" y="1737689"/>
              <a:chExt cx="3682332" cy="3682332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5C03F1B-AEE4-4177-8EA9-CB52CF9CBF65}"/>
                  </a:ext>
                </a:extLst>
              </p:cNvPr>
              <p:cNvSpPr/>
              <p:nvPr/>
            </p:nvSpPr>
            <p:spPr>
              <a:xfrm>
                <a:off x="1171478" y="1737689"/>
                <a:ext cx="3682332" cy="3682332"/>
              </a:xfrm>
              <a:prstGeom prst="ellipse">
                <a:avLst/>
              </a:prstGeom>
              <a:solidFill>
                <a:srgbClr val="DEEBF7"/>
              </a:solidFill>
              <a:ln w="190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12FCCB-A4F5-454C-92A5-E38A8BFE36AD}"/>
                  </a:ext>
                </a:extLst>
              </p:cNvPr>
              <p:cNvSpPr/>
              <p:nvPr/>
            </p:nvSpPr>
            <p:spPr>
              <a:xfrm>
                <a:off x="1511345" y="2080855"/>
                <a:ext cx="3017112" cy="301711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24E55C-A00A-454C-A1BF-12C2F0DE7281}"/>
                  </a:ext>
                </a:extLst>
              </p:cNvPr>
              <p:cNvSpPr txBox="1"/>
              <p:nvPr/>
            </p:nvSpPr>
            <p:spPr>
              <a:xfrm>
                <a:off x="1956108" y="3476154"/>
                <a:ext cx="211307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Content</a:t>
                </a:r>
                <a:endParaRPr lang="ko-KR" altLang="en-US" sz="320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0" name="그래픽 109" descr="학교">
              <a:extLst>
                <a:ext uri="{FF2B5EF4-FFF2-40B4-BE49-F238E27FC236}">
                  <a16:creationId xmlns:a16="http://schemas.microsoft.com/office/drawing/2014/main" id="{B523D51B-83E0-4573-8D71-938B31DF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5444" y="25816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0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9BEA8F1-E420-4923-B5B9-6A629BEF9DC8}"/>
              </a:ext>
            </a:extLst>
          </p:cNvPr>
          <p:cNvSpPr txBox="1"/>
          <p:nvPr/>
        </p:nvSpPr>
        <p:spPr>
          <a:xfrm>
            <a:off x="2471325" y="31468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Technique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91"/>
          <a:stretch/>
        </p:blipFill>
        <p:spPr>
          <a:xfrm>
            <a:off x="0" y="0"/>
            <a:ext cx="2085975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216FA-0DBD-411D-9E80-61E7A25FE8F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기술</a:t>
            </a:r>
          </a:p>
        </p:txBody>
      </p:sp>
      <p:pic>
        <p:nvPicPr>
          <p:cNvPr id="4100" name="Picture 4" descr="http://blog.funexlab.com/wp-content/uploads/2015/01/mysql-1024x631.jpg">
            <a:extLst>
              <a:ext uri="{FF2B5EF4-FFF2-40B4-BE49-F238E27FC236}">
                <a16:creationId xmlns:a16="http://schemas.microsoft.com/office/drawing/2014/main" id="{DD015FCD-10DD-41A6-8D22-544634D7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43" y="1417608"/>
            <a:ext cx="1970719" cy="121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>
            <a:extLst>
              <a:ext uri="{FF2B5EF4-FFF2-40B4-BE49-F238E27FC236}">
                <a16:creationId xmlns:a16="http://schemas.microsoft.com/office/drawing/2014/main" id="{E1642F46-6131-46E7-A9EA-F65EE52F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043" y="1553701"/>
            <a:ext cx="1821815" cy="111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upload.wikimedia.org/wikipedia/commons/thumb/9/93/Amazon_Web_Services_Logo.svg/200px-Amazon_Web_Services_Logo.svg.png">
            <a:extLst>
              <a:ext uri="{FF2B5EF4-FFF2-40B4-BE49-F238E27FC236}">
                <a16:creationId xmlns:a16="http://schemas.microsoft.com/office/drawing/2014/main" id="{95356130-1327-4B5A-8980-70973807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612" y="1515546"/>
            <a:ext cx="1905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ì ì´ì¿¼ë¦¬ì ëí ì´ë¯¸ì§ ê²ìê²°ê³¼">
            <a:extLst>
              <a:ext uri="{FF2B5EF4-FFF2-40B4-BE49-F238E27FC236}">
                <a16:creationId xmlns:a16="http://schemas.microsoft.com/office/drawing/2014/main" id="{483CBC07-98D0-4B1C-BEF0-4349BB897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11859" r="13043" b="9487"/>
          <a:stretch/>
        </p:blipFill>
        <p:spPr bwMode="auto">
          <a:xfrm>
            <a:off x="7173687" y="3129649"/>
            <a:ext cx="141732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mlì ëí ì´ë¯¸ì§ ê²ìê²°ê³¼">
            <a:extLst>
              <a:ext uri="{FF2B5EF4-FFF2-40B4-BE49-F238E27FC236}">
                <a16:creationId xmlns:a16="http://schemas.microsoft.com/office/drawing/2014/main" id="{282A755D-91C5-4478-8254-298C29D52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15392" r="11696" b="16862"/>
          <a:stretch/>
        </p:blipFill>
        <p:spPr bwMode="auto">
          <a:xfrm>
            <a:off x="2718036" y="3075507"/>
            <a:ext cx="3754526" cy="16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ê´ë ¨ ì´ë¯¸ì§">
            <a:extLst>
              <a:ext uri="{FF2B5EF4-FFF2-40B4-BE49-F238E27FC236}">
                <a16:creationId xmlns:a16="http://schemas.microsoft.com/office/drawing/2014/main" id="{826E81C2-98D0-44E6-8AD7-8BE8685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612" y="3075507"/>
            <a:ext cx="1610059" cy="160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locust testì ëí ì´ë¯¸ì§ ê²ìê²°ê³¼">
            <a:extLst>
              <a:ext uri="{FF2B5EF4-FFF2-40B4-BE49-F238E27FC236}">
                <a16:creationId xmlns:a16="http://schemas.microsoft.com/office/drawing/2014/main" id="{FCF21DF1-73D0-4050-8C36-79F3C6F8F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6" t="40294" r="9222" b="38670"/>
          <a:stretch/>
        </p:blipFill>
        <p:spPr bwMode="auto">
          <a:xfrm>
            <a:off x="8069921" y="5427692"/>
            <a:ext cx="3551709" cy="9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ì°ë¶í¬ì ëí ì´ë¯¸ì§ ê²ìê²°ê³¼">
            <a:extLst>
              <a:ext uri="{FF2B5EF4-FFF2-40B4-BE49-F238E27FC236}">
                <a16:creationId xmlns:a16="http://schemas.microsoft.com/office/drawing/2014/main" id="{8495ECE2-F2BD-4EFE-AD39-201236EB7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11892" r="16677" b="19123"/>
          <a:stretch/>
        </p:blipFill>
        <p:spPr bwMode="auto">
          <a:xfrm>
            <a:off x="5539009" y="5020321"/>
            <a:ext cx="2155374" cy="154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C6BBEFA-C2ED-447F-9A11-4282664CDE45}"/>
              </a:ext>
            </a:extLst>
          </p:cNvPr>
          <p:cNvGrpSpPr/>
          <p:nvPr/>
        </p:nvGrpSpPr>
        <p:grpSpPr>
          <a:xfrm>
            <a:off x="3540306" y="5049829"/>
            <a:ext cx="1085133" cy="1647927"/>
            <a:chOff x="3307599" y="2902732"/>
            <a:chExt cx="1085133" cy="1647927"/>
          </a:xfrm>
        </p:grpSpPr>
        <p:pic>
          <p:nvPicPr>
            <p:cNvPr id="4118" name="Picture 22" descr="ê´ë ¨ ì´ë¯¸ì§">
              <a:extLst>
                <a:ext uri="{FF2B5EF4-FFF2-40B4-BE49-F238E27FC236}">
                  <a16:creationId xmlns:a16="http://schemas.microsoft.com/office/drawing/2014/main" id="{A8D2A910-E688-4DC4-ABF6-EEEC99F315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8" t="17697" r="17434" b="20538"/>
            <a:stretch/>
          </p:blipFill>
          <p:spPr bwMode="auto">
            <a:xfrm>
              <a:off x="3307599" y="2902732"/>
              <a:ext cx="1085133" cy="105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DB914C-C4AC-45BD-AC5D-CCCB83FB8691}"/>
                </a:ext>
              </a:extLst>
            </p:cNvPr>
            <p:cNvSpPr txBox="1"/>
            <p:nvPr/>
          </p:nvSpPr>
          <p:spPr>
            <a:xfrm>
              <a:off x="3387294" y="4088994"/>
              <a:ext cx="925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Arial Black" panose="020B0A04020102020204" pitchFamily="34" charset="0"/>
                </a:rPr>
                <a:t>ZAP</a:t>
              </a:r>
              <a:endParaRPr lang="ko-KR" altLang="en-US">
                <a:latin typeface="Arial Black" panose="020B0A04020102020204" pitchFamily="34" charset="0"/>
              </a:endParaRPr>
            </a:p>
          </p:txBody>
        </p:sp>
      </p:grpSp>
      <p:pic>
        <p:nvPicPr>
          <p:cNvPr id="4128" name="Picture 32" descr="vue.jsì ëí ì´ë¯¸ì§ ê²ìê²°ê³¼">
            <a:extLst>
              <a:ext uri="{FF2B5EF4-FFF2-40B4-BE49-F238E27FC236}">
                <a16:creationId xmlns:a16="http://schemas.microsoft.com/office/drawing/2014/main" id="{8C99FEA2-6D4C-48A3-AAF7-CA65E48D9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8" r="26839"/>
          <a:stretch/>
        </p:blipFill>
        <p:spPr bwMode="auto">
          <a:xfrm>
            <a:off x="2630023" y="1338045"/>
            <a:ext cx="1248970" cy="16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DBFBED1-9B76-4F8B-9958-A90CD46CEE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03102F-10DA-4DA3-BEA6-50F454EF2A90}"/>
              </a:ext>
            </a:extLst>
          </p:cNvPr>
          <p:cNvSpPr/>
          <p:nvPr/>
        </p:nvSpPr>
        <p:spPr>
          <a:xfrm>
            <a:off x="4842933" y="-100306"/>
            <a:ext cx="7349067" cy="6858000"/>
          </a:xfrm>
          <a:prstGeom prst="rect">
            <a:avLst/>
          </a:prstGeom>
          <a:solidFill>
            <a:srgbClr val="28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4639" y="3809581"/>
            <a:ext cx="198062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5744639" y="1146276"/>
            <a:ext cx="12288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767481" y="2847807"/>
            <a:ext cx="127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246248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9B9EFC-7EAB-4E61-9E2E-A93B7FC35E62}"/>
              </a:ext>
            </a:extLst>
          </p:cNvPr>
          <p:cNvGrpSpPr/>
          <p:nvPr/>
        </p:nvGrpSpPr>
        <p:grpSpPr>
          <a:xfrm>
            <a:off x="7487478" y="3048153"/>
            <a:ext cx="3267858" cy="2506463"/>
            <a:chOff x="7487478" y="3529040"/>
            <a:chExt cx="3267858" cy="250646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F2D977-1881-4839-A4B5-8973E55D7F1F}"/>
                </a:ext>
              </a:extLst>
            </p:cNvPr>
            <p:cNvGrpSpPr/>
            <p:nvPr/>
          </p:nvGrpSpPr>
          <p:grpSpPr>
            <a:xfrm>
              <a:off x="7487478" y="3529040"/>
              <a:ext cx="3267858" cy="2506463"/>
              <a:chOff x="7487478" y="3529040"/>
              <a:chExt cx="3267858" cy="250646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9955D46-7DD7-45C6-9E79-08BA240F479C}"/>
                  </a:ext>
                </a:extLst>
              </p:cNvPr>
              <p:cNvSpPr/>
              <p:nvPr/>
            </p:nvSpPr>
            <p:spPr>
              <a:xfrm>
                <a:off x="8203096" y="3529040"/>
                <a:ext cx="2552240" cy="2506463"/>
              </a:xfrm>
              <a:prstGeom prst="rect">
                <a:avLst/>
              </a:prstGeom>
              <a:solidFill>
                <a:srgbClr val="282421"/>
              </a:solidFill>
              <a:ln>
                <a:solidFill>
                  <a:srgbClr val="2824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담당 역할</a:t>
                </a:r>
                <a:endParaRPr lang="en-US" altLang="ko-KR" sz="12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타임라인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&amp; WBS</a:t>
                </a: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협업 방법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ACED2C2-3969-433D-AD1E-73C044CCD247}"/>
                  </a:ext>
                </a:extLst>
              </p:cNvPr>
              <p:cNvCxnSpPr/>
              <p:nvPr/>
            </p:nvCxnSpPr>
            <p:spPr>
              <a:xfrm>
                <a:off x="7487478" y="4827755"/>
                <a:ext cx="71561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A95EF20-3EF5-4BFF-B337-EF215383E7EB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4162839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B6A03F-7FF5-4B83-9DF7-986865073E52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5499416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1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C691DF-770A-4C2B-BE1B-7DC46D5664C7}"/>
              </a:ext>
            </a:extLst>
          </p:cNvPr>
          <p:cNvSpPr/>
          <p:nvPr/>
        </p:nvSpPr>
        <p:spPr>
          <a:xfrm>
            <a:off x="2069735" y="5330633"/>
            <a:ext cx="5192281" cy="1467557"/>
          </a:xfrm>
          <a:prstGeom prst="rect">
            <a:avLst/>
          </a:prstGeom>
          <a:solidFill>
            <a:srgbClr val="ECAA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DE14A-A7D3-4757-BD06-F362E66509CB}"/>
              </a:ext>
            </a:extLst>
          </p:cNvPr>
          <p:cNvSpPr/>
          <p:nvPr/>
        </p:nvSpPr>
        <p:spPr>
          <a:xfrm>
            <a:off x="2063019" y="930660"/>
            <a:ext cx="5192281" cy="1467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1C1CDC-6C55-40AC-B4B5-ECD7DC49A520}"/>
              </a:ext>
            </a:extLst>
          </p:cNvPr>
          <p:cNvSpPr/>
          <p:nvPr/>
        </p:nvSpPr>
        <p:spPr>
          <a:xfrm>
            <a:off x="2063019" y="2399492"/>
            <a:ext cx="5192281" cy="1467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C3362BE-905C-4A55-B0B2-BD469B7320DF}"/>
              </a:ext>
            </a:extLst>
          </p:cNvPr>
          <p:cNvSpPr/>
          <p:nvPr/>
        </p:nvSpPr>
        <p:spPr>
          <a:xfrm>
            <a:off x="2063019" y="3865980"/>
            <a:ext cx="5192281" cy="1467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6A5B8-4C24-4160-8CC5-6BAE893ABA3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담당역할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6A1D1-CF48-4E52-A85A-606261DBA921}"/>
              </a:ext>
            </a:extLst>
          </p:cNvPr>
          <p:cNvSpPr txBox="1"/>
          <p:nvPr/>
        </p:nvSpPr>
        <p:spPr>
          <a:xfrm>
            <a:off x="2429869" y="938834"/>
            <a:ext cx="2873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최원식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및 버전 관리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603570-AF47-41DC-B058-C995DDC30769}"/>
              </a:ext>
            </a:extLst>
          </p:cNvPr>
          <p:cNvSpPr txBox="1"/>
          <p:nvPr/>
        </p:nvSpPr>
        <p:spPr>
          <a:xfrm>
            <a:off x="2383514" y="3888644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양승관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504F0D-9F3E-418D-82F0-0C73D900FCD7}"/>
              </a:ext>
            </a:extLst>
          </p:cNvPr>
          <p:cNvGrpSpPr/>
          <p:nvPr/>
        </p:nvGrpSpPr>
        <p:grpSpPr>
          <a:xfrm>
            <a:off x="7255300" y="933451"/>
            <a:ext cx="4936700" cy="5864740"/>
            <a:chOff x="7255300" y="933451"/>
            <a:chExt cx="4936700" cy="586474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2E3B625-F898-4AD7-A03A-79AE4CB07A5B}"/>
                </a:ext>
              </a:extLst>
            </p:cNvPr>
            <p:cNvSpPr/>
            <p:nvPr/>
          </p:nvSpPr>
          <p:spPr>
            <a:xfrm>
              <a:off x="7255300" y="933451"/>
              <a:ext cx="4936700" cy="5864740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67E41A20-03FF-4820-9BB3-023C4E5995F1}"/>
                </a:ext>
              </a:extLst>
            </p:cNvPr>
            <p:cNvSpPr/>
            <p:nvPr/>
          </p:nvSpPr>
          <p:spPr>
            <a:xfrm>
              <a:off x="8347671" y="1030597"/>
              <a:ext cx="2174674" cy="400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94405ED-B39A-47B6-82F4-3996FA68E3F0}"/>
                </a:ext>
              </a:extLst>
            </p:cNvPr>
            <p:cNvSpPr txBox="1"/>
            <p:nvPr/>
          </p:nvSpPr>
          <p:spPr>
            <a:xfrm>
              <a:off x="8362608" y="1045111"/>
              <a:ext cx="1891992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sz="1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프로젝트 팀장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6A2A4364-6D54-439D-9232-61C9215C992C}"/>
                </a:ext>
              </a:extLst>
            </p:cNvPr>
            <p:cNvSpPr/>
            <p:nvPr/>
          </p:nvSpPr>
          <p:spPr>
            <a:xfrm>
              <a:off x="9000766" y="1515907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4EC62E-124F-4F02-A462-C9D1F1106443}"/>
                </a:ext>
              </a:extLst>
            </p:cNvPr>
            <p:cNvSpPr txBox="1"/>
            <p:nvPr/>
          </p:nvSpPr>
          <p:spPr>
            <a:xfrm>
              <a:off x="9027574" y="1520896"/>
              <a:ext cx="23738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프로젝트 일정관리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67EC2478-C55D-4CEA-A842-F9DB1800D6D6}"/>
                </a:ext>
              </a:extLst>
            </p:cNvPr>
            <p:cNvSpPr/>
            <p:nvPr/>
          </p:nvSpPr>
          <p:spPr>
            <a:xfrm>
              <a:off x="8347674" y="2938258"/>
              <a:ext cx="2189612" cy="400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05E164-4B18-433B-A739-9F6E056B6F14}"/>
                </a:ext>
              </a:extLst>
            </p:cNvPr>
            <p:cNvSpPr txBox="1"/>
            <p:nvPr/>
          </p:nvSpPr>
          <p:spPr>
            <a:xfrm>
              <a:off x="8378395" y="2952772"/>
              <a:ext cx="2143949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sz="19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프로젝트 기능 </a:t>
              </a:r>
              <a:r>
                <a:rPr lang="ko-KR" altLang="en-US" sz="1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개발</a:t>
              </a: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B82C1A97-6F3D-4BA4-822C-589E8AC51BC9}"/>
                </a:ext>
              </a:extLst>
            </p:cNvPr>
            <p:cNvSpPr/>
            <p:nvPr/>
          </p:nvSpPr>
          <p:spPr>
            <a:xfrm>
              <a:off x="8347674" y="4850862"/>
              <a:ext cx="2189612" cy="4001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CAEE8A4-2B88-4C93-8057-E7EEDD0F28E2}"/>
                </a:ext>
              </a:extLst>
            </p:cNvPr>
            <p:cNvSpPr txBox="1"/>
            <p:nvPr/>
          </p:nvSpPr>
          <p:spPr>
            <a:xfrm>
              <a:off x="8378396" y="4865339"/>
              <a:ext cx="2035862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sz="1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배포</a:t>
              </a:r>
              <a:r>
                <a:rPr lang="en-US" altLang="ko-KR" sz="1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9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및 버전 관리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DE747E6-8FCF-487B-8027-D672C5CD2205}"/>
                </a:ext>
              </a:extLst>
            </p:cNvPr>
            <p:cNvSpPr/>
            <p:nvPr/>
          </p:nvSpPr>
          <p:spPr>
            <a:xfrm>
              <a:off x="9000766" y="1965177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4C3399-A955-4CD0-8646-CFD74A8241EB}"/>
                </a:ext>
              </a:extLst>
            </p:cNvPr>
            <p:cNvSpPr/>
            <p:nvPr/>
          </p:nvSpPr>
          <p:spPr>
            <a:xfrm>
              <a:off x="9000766" y="2423758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E56639-FF10-4471-85D0-B80696821DD0}"/>
                </a:ext>
              </a:extLst>
            </p:cNvPr>
            <p:cNvSpPr txBox="1"/>
            <p:nvPr/>
          </p:nvSpPr>
          <p:spPr>
            <a:xfrm>
              <a:off x="9027574" y="1974520"/>
              <a:ext cx="2297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팀원 역할 분배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553CFDD-84CE-47C1-9622-F7D8F16EA15E}"/>
                </a:ext>
              </a:extLst>
            </p:cNvPr>
            <p:cNvSpPr txBox="1"/>
            <p:nvPr/>
          </p:nvSpPr>
          <p:spPr>
            <a:xfrm>
              <a:off x="9027575" y="2424578"/>
              <a:ext cx="25929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전체 </a:t>
              </a:r>
              <a:r>
                <a:rPr lang="en-US" altLang="ko-KR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UX/UI </a:t>
              </a:r>
              <a:r>
                <a:rPr lang="ko-KR" altLang="en-US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정리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개발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AC86FAD-F006-4FB3-AEE0-5C2F2E32A59A}"/>
                </a:ext>
              </a:extLst>
            </p:cNvPr>
            <p:cNvSpPr/>
            <p:nvPr/>
          </p:nvSpPr>
          <p:spPr>
            <a:xfrm>
              <a:off x="9000766" y="3409657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80688BC-F7E5-4371-94A8-915A6705B485}"/>
                </a:ext>
              </a:extLst>
            </p:cNvPr>
            <p:cNvSpPr/>
            <p:nvPr/>
          </p:nvSpPr>
          <p:spPr>
            <a:xfrm>
              <a:off x="9000766" y="3865768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4AAF8F7-5E42-4313-91F1-23957EF018B9}"/>
                </a:ext>
              </a:extLst>
            </p:cNvPr>
            <p:cNvSpPr/>
            <p:nvPr/>
          </p:nvSpPr>
          <p:spPr>
            <a:xfrm>
              <a:off x="9000766" y="4321879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1B6C40A-278F-4F1F-AFB9-436279834E8E}"/>
                </a:ext>
              </a:extLst>
            </p:cNvPr>
            <p:cNvSpPr/>
            <p:nvPr/>
          </p:nvSpPr>
          <p:spPr>
            <a:xfrm>
              <a:off x="9000766" y="5337104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CE3FADD-4EA3-4A20-880B-C1CCD4D74568}"/>
                </a:ext>
              </a:extLst>
            </p:cNvPr>
            <p:cNvSpPr/>
            <p:nvPr/>
          </p:nvSpPr>
          <p:spPr>
            <a:xfrm>
              <a:off x="9000766" y="5794139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227395B-6134-4305-9CFB-890E25CE9A68}"/>
                </a:ext>
              </a:extLst>
            </p:cNvPr>
            <p:cNvSpPr/>
            <p:nvPr/>
          </p:nvSpPr>
          <p:spPr>
            <a:xfrm>
              <a:off x="9000766" y="6240265"/>
              <a:ext cx="2872822" cy="37245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73D634-B5A3-4E2F-B596-5B66C456DF29}"/>
                </a:ext>
              </a:extLst>
            </p:cNvPr>
            <p:cNvSpPr txBox="1"/>
            <p:nvPr/>
          </p:nvSpPr>
          <p:spPr>
            <a:xfrm>
              <a:off x="9028219" y="3416174"/>
              <a:ext cx="27994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Main,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Enrol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도메인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026E33-D8D1-4BAF-AA23-7F2AE28868E5}"/>
                </a:ext>
              </a:extLst>
            </p:cNvPr>
            <p:cNvSpPr txBox="1"/>
            <p:nvPr/>
          </p:nvSpPr>
          <p:spPr>
            <a:xfrm>
              <a:off x="9028219" y="3879533"/>
              <a:ext cx="27994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Enrol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DB VPC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설정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2D72CC-879A-48B4-BC56-D3B7F01972D8}"/>
                </a:ext>
              </a:extLst>
            </p:cNvPr>
            <p:cNvSpPr txBox="1"/>
            <p:nvPr/>
          </p:nvSpPr>
          <p:spPr>
            <a:xfrm>
              <a:off x="9034889" y="5342507"/>
              <a:ext cx="248271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Route53, ACM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설정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2D472B4-78D0-4284-B653-225F2EFF1918}"/>
                </a:ext>
              </a:extLst>
            </p:cNvPr>
            <p:cNvSpPr txBox="1"/>
            <p:nvPr/>
          </p:nvSpPr>
          <p:spPr>
            <a:xfrm>
              <a:off x="9034888" y="5800878"/>
              <a:ext cx="236653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S3,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Cloudfront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설정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5CACC38-C8DD-48E1-A4F8-878CA4014D10}"/>
                </a:ext>
              </a:extLst>
            </p:cNvPr>
            <p:cNvSpPr txBox="1"/>
            <p:nvPr/>
          </p:nvSpPr>
          <p:spPr>
            <a:xfrm>
              <a:off x="9034888" y="6249150"/>
              <a:ext cx="24827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FTP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로 버전 관리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8D4338-7C7D-43A8-813B-DE703A5E29A6}"/>
                </a:ext>
              </a:extLst>
            </p:cNvPr>
            <p:cNvSpPr txBox="1"/>
            <p:nvPr/>
          </p:nvSpPr>
          <p:spPr>
            <a:xfrm>
              <a:off x="9028219" y="4334331"/>
              <a:ext cx="259228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Manage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회원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과목관리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63B8157D-2AA6-4C18-B098-95F18F8A17F2}"/>
                </a:ext>
              </a:extLst>
            </p:cNvPr>
            <p:cNvSpPr/>
            <p:nvPr/>
          </p:nvSpPr>
          <p:spPr>
            <a:xfrm rot="5400000">
              <a:off x="6769912" y="1454046"/>
              <a:ext cx="1413968" cy="43628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E042BF-BFC7-477C-98B0-C2D36C1566C3}"/>
              </a:ext>
            </a:extLst>
          </p:cNvPr>
          <p:cNvSpPr txBox="1"/>
          <p:nvPr/>
        </p:nvSpPr>
        <p:spPr>
          <a:xfrm>
            <a:off x="2387890" y="5366140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임소희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EBDDAC-7224-40F5-AB30-50518803C657}"/>
              </a:ext>
            </a:extLst>
          </p:cNvPr>
          <p:cNvSpPr txBox="1"/>
          <p:nvPr/>
        </p:nvSpPr>
        <p:spPr>
          <a:xfrm>
            <a:off x="2383514" y="2412365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79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C691DF-770A-4C2B-BE1B-7DC46D5664C7}"/>
              </a:ext>
            </a:extLst>
          </p:cNvPr>
          <p:cNvSpPr/>
          <p:nvPr/>
        </p:nvSpPr>
        <p:spPr>
          <a:xfrm>
            <a:off x="2069735" y="5330633"/>
            <a:ext cx="5192281" cy="1467557"/>
          </a:xfrm>
          <a:prstGeom prst="rect">
            <a:avLst/>
          </a:prstGeom>
          <a:solidFill>
            <a:srgbClr val="ECAA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DE14A-A7D3-4757-BD06-F362E66509CB}"/>
              </a:ext>
            </a:extLst>
          </p:cNvPr>
          <p:cNvSpPr/>
          <p:nvPr/>
        </p:nvSpPr>
        <p:spPr>
          <a:xfrm>
            <a:off x="2063019" y="930660"/>
            <a:ext cx="5192281" cy="1467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1C1CDC-6C55-40AC-B4B5-ECD7DC49A520}"/>
              </a:ext>
            </a:extLst>
          </p:cNvPr>
          <p:cNvSpPr/>
          <p:nvPr/>
        </p:nvSpPr>
        <p:spPr>
          <a:xfrm>
            <a:off x="2063019" y="2399492"/>
            <a:ext cx="5192281" cy="1467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C3362BE-905C-4A55-B0B2-BD469B7320DF}"/>
              </a:ext>
            </a:extLst>
          </p:cNvPr>
          <p:cNvSpPr/>
          <p:nvPr/>
        </p:nvSpPr>
        <p:spPr>
          <a:xfrm>
            <a:off x="2063019" y="3865980"/>
            <a:ext cx="5192281" cy="1467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770407A-4900-40AC-95FD-9DE8A78C5CA1}"/>
              </a:ext>
            </a:extLst>
          </p:cNvPr>
          <p:cNvSpPr txBox="1"/>
          <p:nvPr/>
        </p:nvSpPr>
        <p:spPr>
          <a:xfrm>
            <a:off x="2387890" y="5366140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임소희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6A5B8-4C24-4160-8CC5-6BAE893ABA3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담당역할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6A1D1-CF48-4E52-A85A-606261DBA921}"/>
              </a:ext>
            </a:extLst>
          </p:cNvPr>
          <p:cNvSpPr txBox="1"/>
          <p:nvPr/>
        </p:nvSpPr>
        <p:spPr>
          <a:xfrm>
            <a:off x="2429869" y="938834"/>
            <a:ext cx="2873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최원식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및 버전 관리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4D2611-4759-43F1-B7EC-2362F7E55D9C}"/>
              </a:ext>
            </a:extLst>
          </p:cNvPr>
          <p:cNvSpPr txBox="1"/>
          <p:nvPr/>
        </p:nvSpPr>
        <p:spPr>
          <a:xfrm>
            <a:off x="2383514" y="2412365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603570-AF47-41DC-B058-C995DDC30769}"/>
              </a:ext>
            </a:extLst>
          </p:cNvPr>
          <p:cNvSpPr txBox="1"/>
          <p:nvPr/>
        </p:nvSpPr>
        <p:spPr>
          <a:xfrm>
            <a:off x="2383514" y="3888644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양승관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E3B625-F898-4AD7-A03A-79AE4CB07A5B}"/>
              </a:ext>
            </a:extLst>
          </p:cNvPr>
          <p:cNvSpPr/>
          <p:nvPr/>
        </p:nvSpPr>
        <p:spPr>
          <a:xfrm>
            <a:off x="7255300" y="933451"/>
            <a:ext cx="4936700" cy="5864740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7E41A20-03FF-4820-9BB3-023C4E5995F1}"/>
              </a:ext>
            </a:extLst>
          </p:cNvPr>
          <p:cNvSpPr/>
          <p:nvPr/>
        </p:nvSpPr>
        <p:spPr>
          <a:xfrm>
            <a:off x="8347671" y="1030597"/>
            <a:ext cx="2174674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4405ED-B39A-47B6-82F4-3996FA68E3F0}"/>
              </a:ext>
            </a:extLst>
          </p:cNvPr>
          <p:cNvSpPr txBox="1"/>
          <p:nvPr/>
        </p:nvSpPr>
        <p:spPr>
          <a:xfrm>
            <a:off x="8362608" y="1045111"/>
            <a:ext cx="2076450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기능 개발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A2A4364-6D54-439D-9232-61C9215C992C}"/>
              </a:ext>
            </a:extLst>
          </p:cNvPr>
          <p:cNvSpPr/>
          <p:nvPr/>
        </p:nvSpPr>
        <p:spPr>
          <a:xfrm>
            <a:off x="9000766" y="151590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4EC62E-124F-4F02-A462-C9D1F1106443}"/>
              </a:ext>
            </a:extLst>
          </p:cNvPr>
          <p:cNvSpPr txBox="1"/>
          <p:nvPr/>
        </p:nvSpPr>
        <p:spPr>
          <a:xfrm>
            <a:off x="9027574" y="1520896"/>
            <a:ext cx="2800049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Video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책임 개발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DE747E6-8FCF-487B-8027-D672C5CD2205}"/>
              </a:ext>
            </a:extLst>
          </p:cNvPr>
          <p:cNvSpPr/>
          <p:nvPr/>
        </p:nvSpPr>
        <p:spPr>
          <a:xfrm>
            <a:off x="9000766" y="196517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24C3399-A955-4CD0-8646-CFD74A8241EB}"/>
              </a:ext>
            </a:extLst>
          </p:cNvPr>
          <p:cNvSpPr/>
          <p:nvPr/>
        </p:nvSpPr>
        <p:spPr>
          <a:xfrm>
            <a:off x="9000766" y="2423758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8E56639-FF10-4471-85D0-B80696821DD0}"/>
              </a:ext>
            </a:extLst>
          </p:cNvPr>
          <p:cNvSpPr txBox="1"/>
          <p:nvPr/>
        </p:nvSpPr>
        <p:spPr>
          <a:xfrm>
            <a:off x="9027574" y="1974520"/>
            <a:ext cx="2297651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Manage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동영상 관리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53CFDD-84CE-47C1-9622-F7D8F16EA15E}"/>
              </a:ext>
            </a:extLst>
          </p:cNvPr>
          <p:cNvSpPr txBox="1"/>
          <p:nvPr/>
        </p:nvSpPr>
        <p:spPr>
          <a:xfrm>
            <a:off x="9027575" y="2424578"/>
            <a:ext cx="2592926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Voice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서브 개발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3B8157D-2AA6-4C18-B098-95F18F8A17F2}"/>
              </a:ext>
            </a:extLst>
          </p:cNvPr>
          <p:cNvSpPr/>
          <p:nvPr/>
        </p:nvSpPr>
        <p:spPr>
          <a:xfrm rot="5400000">
            <a:off x="6769912" y="2901208"/>
            <a:ext cx="1413968" cy="43628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BEB25B-8DC1-44D2-9252-6CF6BD6B3E8D}"/>
              </a:ext>
            </a:extLst>
          </p:cNvPr>
          <p:cNvSpPr/>
          <p:nvPr/>
        </p:nvSpPr>
        <p:spPr>
          <a:xfrm>
            <a:off x="8347674" y="4224870"/>
            <a:ext cx="2189612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A4F4D5-16F6-47B8-94F2-AEE851DAE4C4}"/>
              </a:ext>
            </a:extLst>
          </p:cNvPr>
          <p:cNvSpPr/>
          <p:nvPr/>
        </p:nvSpPr>
        <p:spPr>
          <a:xfrm>
            <a:off x="9000766" y="4696269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EB4E3D8-5A5B-4087-9BBB-D9F6C2E14892}"/>
              </a:ext>
            </a:extLst>
          </p:cNvPr>
          <p:cNvSpPr/>
          <p:nvPr/>
        </p:nvSpPr>
        <p:spPr>
          <a:xfrm>
            <a:off x="9000766" y="335517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55B7B1-F2C6-4479-ADF4-FFE002262660}"/>
              </a:ext>
            </a:extLst>
          </p:cNvPr>
          <p:cNvSpPr/>
          <p:nvPr/>
        </p:nvSpPr>
        <p:spPr>
          <a:xfrm>
            <a:off x="9000766" y="5156931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E778-B951-46E0-8433-3389EDCD5139}"/>
              </a:ext>
            </a:extLst>
          </p:cNvPr>
          <p:cNvSpPr txBox="1"/>
          <p:nvPr/>
        </p:nvSpPr>
        <p:spPr>
          <a:xfrm>
            <a:off x="9028219" y="4702786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데이터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CDN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배포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4396D8-C211-45CF-A03D-9E0EC6B38DC3}"/>
              </a:ext>
            </a:extLst>
          </p:cNvPr>
          <p:cNvSpPr txBox="1"/>
          <p:nvPr/>
        </p:nvSpPr>
        <p:spPr>
          <a:xfrm>
            <a:off x="9028219" y="3368942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UX/UI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개발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수정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9C3B50-CE1B-4815-AA20-F8D0546E07EC}"/>
              </a:ext>
            </a:extLst>
          </p:cNvPr>
          <p:cNvSpPr txBox="1"/>
          <p:nvPr/>
        </p:nvSpPr>
        <p:spPr>
          <a:xfrm>
            <a:off x="9028219" y="5169383"/>
            <a:ext cx="2592282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AWS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서비스 정리  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16453BB-0C3D-46BB-8D5D-074ABDC5C322}"/>
              </a:ext>
            </a:extLst>
          </p:cNvPr>
          <p:cNvSpPr/>
          <p:nvPr/>
        </p:nvSpPr>
        <p:spPr>
          <a:xfrm>
            <a:off x="9000766" y="2892990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0F1148-17C6-42C2-9516-58C27CDBE7B4}"/>
              </a:ext>
            </a:extLst>
          </p:cNvPr>
          <p:cNvSpPr txBox="1"/>
          <p:nvPr/>
        </p:nvSpPr>
        <p:spPr>
          <a:xfrm>
            <a:off x="9027574" y="2893810"/>
            <a:ext cx="2808025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도메인간 통합 기능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D28420-B266-4596-88E1-EAE65D423021}"/>
              </a:ext>
            </a:extLst>
          </p:cNvPr>
          <p:cNvSpPr txBox="1"/>
          <p:nvPr/>
        </p:nvSpPr>
        <p:spPr>
          <a:xfrm>
            <a:off x="8327595" y="4219184"/>
            <a:ext cx="2330245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서비스 관리</a:t>
            </a:r>
            <a:endParaRPr lang="ko-KR" altLang="en-US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23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C691DF-770A-4C2B-BE1B-7DC46D5664C7}"/>
              </a:ext>
            </a:extLst>
          </p:cNvPr>
          <p:cNvSpPr/>
          <p:nvPr/>
        </p:nvSpPr>
        <p:spPr>
          <a:xfrm>
            <a:off x="2069735" y="5330633"/>
            <a:ext cx="5192281" cy="1467557"/>
          </a:xfrm>
          <a:prstGeom prst="rect">
            <a:avLst/>
          </a:prstGeom>
          <a:solidFill>
            <a:srgbClr val="ECAA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DE14A-A7D3-4757-BD06-F362E66509CB}"/>
              </a:ext>
            </a:extLst>
          </p:cNvPr>
          <p:cNvSpPr/>
          <p:nvPr/>
        </p:nvSpPr>
        <p:spPr>
          <a:xfrm>
            <a:off x="2063019" y="930660"/>
            <a:ext cx="5192281" cy="1467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1C1CDC-6C55-40AC-B4B5-ECD7DC49A520}"/>
              </a:ext>
            </a:extLst>
          </p:cNvPr>
          <p:cNvSpPr/>
          <p:nvPr/>
        </p:nvSpPr>
        <p:spPr>
          <a:xfrm>
            <a:off x="2063019" y="2399492"/>
            <a:ext cx="5192281" cy="1467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C3362BE-905C-4A55-B0B2-BD469B7320DF}"/>
              </a:ext>
            </a:extLst>
          </p:cNvPr>
          <p:cNvSpPr/>
          <p:nvPr/>
        </p:nvSpPr>
        <p:spPr>
          <a:xfrm>
            <a:off x="2063019" y="3865980"/>
            <a:ext cx="5192281" cy="1467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6A5B8-4C24-4160-8CC5-6BAE893ABA3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담당역할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6A1D1-CF48-4E52-A85A-606261DBA921}"/>
              </a:ext>
            </a:extLst>
          </p:cNvPr>
          <p:cNvSpPr txBox="1"/>
          <p:nvPr/>
        </p:nvSpPr>
        <p:spPr>
          <a:xfrm>
            <a:off x="2429869" y="938834"/>
            <a:ext cx="2873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최원식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및 버전 관리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603570-AF47-41DC-B058-C995DDC30769}"/>
              </a:ext>
            </a:extLst>
          </p:cNvPr>
          <p:cNvSpPr txBox="1"/>
          <p:nvPr/>
        </p:nvSpPr>
        <p:spPr>
          <a:xfrm>
            <a:off x="2383514" y="3888644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양승관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E3B625-F898-4AD7-A03A-79AE4CB07A5B}"/>
              </a:ext>
            </a:extLst>
          </p:cNvPr>
          <p:cNvSpPr/>
          <p:nvPr/>
        </p:nvSpPr>
        <p:spPr>
          <a:xfrm>
            <a:off x="7255300" y="933451"/>
            <a:ext cx="4936700" cy="586474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7E41A20-03FF-4820-9BB3-023C4E5995F1}"/>
              </a:ext>
            </a:extLst>
          </p:cNvPr>
          <p:cNvSpPr/>
          <p:nvPr/>
        </p:nvSpPr>
        <p:spPr>
          <a:xfrm>
            <a:off x="8347671" y="1030597"/>
            <a:ext cx="2174674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4405ED-B39A-47B6-82F4-3996FA68E3F0}"/>
              </a:ext>
            </a:extLst>
          </p:cNvPr>
          <p:cNvSpPr txBox="1"/>
          <p:nvPr/>
        </p:nvSpPr>
        <p:spPr>
          <a:xfrm>
            <a:off x="8362608" y="1045111"/>
            <a:ext cx="2076450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기능 개발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A2A4364-6D54-439D-9232-61C9215C992C}"/>
              </a:ext>
            </a:extLst>
          </p:cNvPr>
          <p:cNvSpPr/>
          <p:nvPr/>
        </p:nvSpPr>
        <p:spPr>
          <a:xfrm>
            <a:off x="9000766" y="151590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4EC62E-124F-4F02-A462-C9D1F1106443}"/>
              </a:ext>
            </a:extLst>
          </p:cNvPr>
          <p:cNvSpPr txBox="1"/>
          <p:nvPr/>
        </p:nvSpPr>
        <p:spPr>
          <a:xfrm>
            <a:off x="9027574" y="1520896"/>
            <a:ext cx="2800049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SQS Queue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7EC2478-C55D-4CEA-A842-F9DB1800D6D6}"/>
              </a:ext>
            </a:extLst>
          </p:cNvPr>
          <p:cNvSpPr/>
          <p:nvPr/>
        </p:nvSpPr>
        <p:spPr>
          <a:xfrm>
            <a:off x="8347674" y="3233523"/>
            <a:ext cx="2189612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05E164-4B18-433B-A739-9F6E056B6F14}"/>
              </a:ext>
            </a:extLst>
          </p:cNvPr>
          <p:cNvSpPr txBox="1"/>
          <p:nvPr/>
        </p:nvSpPr>
        <p:spPr>
          <a:xfrm>
            <a:off x="8378395" y="3248037"/>
            <a:ext cx="2143949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테스트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DE747E6-8FCF-487B-8027-D672C5CD2205}"/>
              </a:ext>
            </a:extLst>
          </p:cNvPr>
          <p:cNvSpPr/>
          <p:nvPr/>
        </p:nvSpPr>
        <p:spPr>
          <a:xfrm>
            <a:off x="9000766" y="196517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24C3399-A955-4CD0-8646-CFD74A8241EB}"/>
              </a:ext>
            </a:extLst>
          </p:cNvPr>
          <p:cNvSpPr/>
          <p:nvPr/>
        </p:nvSpPr>
        <p:spPr>
          <a:xfrm>
            <a:off x="9000766" y="2423758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8E56639-FF10-4471-85D0-B80696821DD0}"/>
              </a:ext>
            </a:extLst>
          </p:cNvPr>
          <p:cNvSpPr txBox="1"/>
          <p:nvPr/>
        </p:nvSpPr>
        <p:spPr>
          <a:xfrm>
            <a:off x="9027574" y="1974520"/>
            <a:ext cx="2297651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Main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DB VPC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설정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53CFDD-84CE-47C1-9622-F7D8F16EA15E}"/>
              </a:ext>
            </a:extLst>
          </p:cNvPr>
          <p:cNvSpPr txBox="1"/>
          <p:nvPr/>
        </p:nvSpPr>
        <p:spPr>
          <a:xfrm>
            <a:off x="9027574" y="2424578"/>
            <a:ext cx="2846013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Manage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이메일 전송 기능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AC86FAD-F006-4FB3-AEE0-5C2F2E32A59A}"/>
              </a:ext>
            </a:extLst>
          </p:cNvPr>
          <p:cNvSpPr/>
          <p:nvPr/>
        </p:nvSpPr>
        <p:spPr>
          <a:xfrm>
            <a:off x="9000766" y="3704922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80688BC-F7E5-4371-94A8-915A6705B485}"/>
              </a:ext>
            </a:extLst>
          </p:cNvPr>
          <p:cNvSpPr/>
          <p:nvPr/>
        </p:nvSpPr>
        <p:spPr>
          <a:xfrm>
            <a:off x="9000766" y="4161033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4AAF8F7-5E42-4313-91F1-23957EF018B9}"/>
              </a:ext>
            </a:extLst>
          </p:cNvPr>
          <p:cNvSpPr/>
          <p:nvPr/>
        </p:nvSpPr>
        <p:spPr>
          <a:xfrm>
            <a:off x="9000766" y="4617144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1B6C40A-278F-4F1F-AFB9-436279834E8E}"/>
              </a:ext>
            </a:extLst>
          </p:cNvPr>
          <p:cNvSpPr/>
          <p:nvPr/>
        </p:nvSpPr>
        <p:spPr>
          <a:xfrm>
            <a:off x="9000766" y="5068983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73D634-B5A3-4E2F-B596-5B66C456DF29}"/>
              </a:ext>
            </a:extLst>
          </p:cNvPr>
          <p:cNvSpPr txBox="1"/>
          <p:nvPr/>
        </p:nvSpPr>
        <p:spPr>
          <a:xfrm>
            <a:off x="9028219" y="3711439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보안성 테스트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026E33-D8D1-4BAF-AA23-7F2AE28868E5}"/>
              </a:ext>
            </a:extLst>
          </p:cNvPr>
          <p:cNvSpPr txBox="1"/>
          <p:nvPr/>
        </p:nvSpPr>
        <p:spPr>
          <a:xfrm>
            <a:off x="9028219" y="4174798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부하 테스트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52D72CC-879A-48B4-BC56-D3B7F01972D8}"/>
              </a:ext>
            </a:extLst>
          </p:cNvPr>
          <p:cNvSpPr txBox="1"/>
          <p:nvPr/>
        </p:nvSpPr>
        <p:spPr>
          <a:xfrm>
            <a:off x="9034889" y="5074386"/>
            <a:ext cx="2482716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리포트 작성 및 보완점검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8D4338-7C7D-43A8-813B-DE703A5E29A6}"/>
              </a:ext>
            </a:extLst>
          </p:cNvPr>
          <p:cNvSpPr txBox="1"/>
          <p:nvPr/>
        </p:nvSpPr>
        <p:spPr>
          <a:xfrm>
            <a:off x="9028219" y="4629596"/>
            <a:ext cx="2592282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기능 테스트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3B8157D-2AA6-4C18-B098-95F18F8A17F2}"/>
              </a:ext>
            </a:extLst>
          </p:cNvPr>
          <p:cNvSpPr/>
          <p:nvPr/>
        </p:nvSpPr>
        <p:spPr>
          <a:xfrm rot="5400000">
            <a:off x="6769912" y="4381617"/>
            <a:ext cx="1413968" cy="43628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B6C23B-FBCD-4624-82B5-291E60A2EA47}"/>
              </a:ext>
            </a:extLst>
          </p:cNvPr>
          <p:cNvSpPr txBox="1"/>
          <p:nvPr/>
        </p:nvSpPr>
        <p:spPr>
          <a:xfrm>
            <a:off x="2387890" y="5366140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임소희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56003-CCCB-4008-82B9-548A17B40D39}"/>
              </a:ext>
            </a:extLst>
          </p:cNvPr>
          <p:cNvSpPr txBox="1"/>
          <p:nvPr/>
        </p:nvSpPr>
        <p:spPr>
          <a:xfrm>
            <a:off x="2383514" y="2412365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92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C691DF-770A-4C2B-BE1B-7DC46D5664C7}"/>
              </a:ext>
            </a:extLst>
          </p:cNvPr>
          <p:cNvSpPr/>
          <p:nvPr/>
        </p:nvSpPr>
        <p:spPr>
          <a:xfrm>
            <a:off x="2069735" y="5330633"/>
            <a:ext cx="5192281" cy="1467557"/>
          </a:xfrm>
          <a:prstGeom prst="rect">
            <a:avLst/>
          </a:prstGeom>
          <a:solidFill>
            <a:srgbClr val="ECAA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DE14A-A7D3-4757-BD06-F362E66509CB}"/>
              </a:ext>
            </a:extLst>
          </p:cNvPr>
          <p:cNvSpPr/>
          <p:nvPr/>
        </p:nvSpPr>
        <p:spPr>
          <a:xfrm>
            <a:off x="2063019" y="930660"/>
            <a:ext cx="5192281" cy="1467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D1C1CDC-6C55-40AC-B4B5-ECD7DC49A520}"/>
              </a:ext>
            </a:extLst>
          </p:cNvPr>
          <p:cNvSpPr/>
          <p:nvPr/>
        </p:nvSpPr>
        <p:spPr>
          <a:xfrm>
            <a:off x="2063019" y="2399492"/>
            <a:ext cx="5192281" cy="1467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C3362BE-905C-4A55-B0B2-BD469B7320DF}"/>
              </a:ext>
            </a:extLst>
          </p:cNvPr>
          <p:cNvSpPr/>
          <p:nvPr/>
        </p:nvSpPr>
        <p:spPr>
          <a:xfrm>
            <a:off x="2063019" y="3865980"/>
            <a:ext cx="5192281" cy="1467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770407A-4900-40AC-95FD-9DE8A78C5CA1}"/>
              </a:ext>
            </a:extLst>
          </p:cNvPr>
          <p:cNvSpPr txBox="1"/>
          <p:nvPr/>
        </p:nvSpPr>
        <p:spPr>
          <a:xfrm>
            <a:off x="2387890" y="5366140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임소희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6A5B8-4C24-4160-8CC5-6BAE893ABA3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담당역할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6A1D1-CF48-4E52-A85A-606261DBA921}"/>
              </a:ext>
            </a:extLst>
          </p:cNvPr>
          <p:cNvSpPr txBox="1"/>
          <p:nvPr/>
        </p:nvSpPr>
        <p:spPr>
          <a:xfrm>
            <a:off x="2429869" y="938834"/>
            <a:ext cx="2873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최원식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및 버전 관리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B4D2611-4759-43F1-B7EC-2362F7E55D9C}"/>
              </a:ext>
            </a:extLst>
          </p:cNvPr>
          <p:cNvSpPr txBox="1"/>
          <p:nvPr/>
        </p:nvSpPr>
        <p:spPr>
          <a:xfrm>
            <a:off x="2383514" y="2412365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서비스 관리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603570-AF47-41DC-B058-C995DDC30769}"/>
              </a:ext>
            </a:extLst>
          </p:cNvPr>
          <p:cNvSpPr txBox="1"/>
          <p:nvPr/>
        </p:nvSpPr>
        <p:spPr>
          <a:xfrm>
            <a:off x="2383514" y="3888644"/>
            <a:ext cx="2873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양승관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기능 개발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E3B625-F898-4AD7-A03A-79AE4CB07A5B}"/>
              </a:ext>
            </a:extLst>
          </p:cNvPr>
          <p:cNvSpPr/>
          <p:nvPr/>
        </p:nvSpPr>
        <p:spPr>
          <a:xfrm>
            <a:off x="7255300" y="933451"/>
            <a:ext cx="4936700" cy="5864740"/>
          </a:xfrm>
          <a:prstGeom prst="roundRect">
            <a:avLst>
              <a:gd name="adj" fmla="val 0"/>
            </a:avLst>
          </a:prstGeom>
          <a:solidFill>
            <a:srgbClr val="ECAA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7E41A20-03FF-4820-9BB3-023C4E5995F1}"/>
              </a:ext>
            </a:extLst>
          </p:cNvPr>
          <p:cNvSpPr/>
          <p:nvPr/>
        </p:nvSpPr>
        <p:spPr>
          <a:xfrm>
            <a:off x="8347671" y="1030597"/>
            <a:ext cx="2174674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4405ED-B39A-47B6-82F4-3996FA68E3F0}"/>
              </a:ext>
            </a:extLst>
          </p:cNvPr>
          <p:cNvSpPr txBox="1"/>
          <p:nvPr/>
        </p:nvSpPr>
        <p:spPr>
          <a:xfrm>
            <a:off x="8362608" y="1045111"/>
            <a:ext cx="2076450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기능 개발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A2A4364-6D54-439D-9232-61C9215C992C}"/>
              </a:ext>
            </a:extLst>
          </p:cNvPr>
          <p:cNvSpPr/>
          <p:nvPr/>
        </p:nvSpPr>
        <p:spPr>
          <a:xfrm>
            <a:off x="9000766" y="151590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A4EC62E-124F-4F02-A462-C9D1F1106443}"/>
              </a:ext>
            </a:extLst>
          </p:cNvPr>
          <p:cNvSpPr txBox="1"/>
          <p:nvPr/>
        </p:nvSpPr>
        <p:spPr>
          <a:xfrm>
            <a:off x="9027574" y="1520896"/>
            <a:ext cx="2677730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Voice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책임 개발 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7EC2478-C55D-4CEA-A842-F9DB1800D6D6}"/>
              </a:ext>
            </a:extLst>
          </p:cNvPr>
          <p:cNvSpPr/>
          <p:nvPr/>
        </p:nvSpPr>
        <p:spPr>
          <a:xfrm>
            <a:off x="8347674" y="4204670"/>
            <a:ext cx="2189612" cy="40011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05E164-4B18-433B-A739-9F6E056B6F14}"/>
              </a:ext>
            </a:extLst>
          </p:cNvPr>
          <p:cNvSpPr txBox="1"/>
          <p:nvPr/>
        </p:nvSpPr>
        <p:spPr>
          <a:xfrm>
            <a:off x="8327595" y="4219184"/>
            <a:ext cx="2330245" cy="384721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sz="1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서비스 관리</a:t>
            </a:r>
            <a:endParaRPr lang="ko-KR" altLang="en-US" sz="1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DE747E6-8FCF-487B-8027-D672C5CD2205}"/>
              </a:ext>
            </a:extLst>
          </p:cNvPr>
          <p:cNvSpPr/>
          <p:nvPr/>
        </p:nvSpPr>
        <p:spPr>
          <a:xfrm>
            <a:off x="9000766" y="196517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24C3399-A955-4CD0-8646-CFD74A8241EB}"/>
              </a:ext>
            </a:extLst>
          </p:cNvPr>
          <p:cNvSpPr/>
          <p:nvPr/>
        </p:nvSpPr>
        <p:spPr>
          <a:xfrm>
            <a:off x="9000766" y="2423758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8E56639-FF10-4471-85D0-B80696821DD0}"/>
              </a:ext>
            </a:extLst>
          </p:cNvPr>
          <p:cNvSpPr txBox="1"/>
          <p:nvPr/>
        </p:nvSpPr>
        <p:spPr>
          <a:xfrm>
            <a:off x="9027574" y="1974520"/>
            <a:ext cx="2677730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Manage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음성자료 관리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53CFDD-84CE-47C1-9622-F7D8F16EA15E}"/>
              </a:ext>
            </a:extLst>
          </p:cNvPr>
          <p:cNvSpPr txBox="1"/>
          <p:nvPr/>
        </p:nvSpPr>
        <p:spPr>
          <a:xfrm>
            <a:off x="9027574" y="2424578"/>
            <a:ext cx="2808025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Video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 서브 개발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AC86FAD-F006-4FB3-AEE0-5C2F2E32A59A}"/>
              </a:ext>
            </a:extLst>
          </p:cNvPr>
          <p:cNvSpPr/>
          <p:nvPr/>
        </p:nvSpPr>
        <p:spPr>
          <a:xfrm>
            <a:off x="9000766" y="4676069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80688BC-F7E5-4371-94A8-915A6705B485}"/>
              </a:ext>
            </a:extLst>
          </p:cNvPr>
          <p:cNvSpPr/>
          <p:nvPr/>
        </p:nvSpPr>
        <p:spPr>
          <a:xfrm>
            <a:off x="9000766" y="3367007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4AAF8F7-5E42-4313-91F1-23957EF018B9}"/>
              </a:ext>
            </a:extLst>
          </p:cNvPr>
          <p:cNvSpPr/>
          <p:nvPr/>
        </p:nvSpPr>
        <p:spPr>
          <a:xfrm>
            <a:off x="9000766" y="5142085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73D634-B5A3-4E2F-B596-5B66C456DF29}"/>
              </a:ext>
            </a:extLst>
          </p:cNvPr>
          <p:cNvSpPr txBox="1"/>
          <p:nvPr/>
        </p:nvSpPr>
        <p:spPr>
          <a:xfrm>
            <a:off x="9028219" y="4682586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프로젝트 데이터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CDN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배포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026E33-D8D1-4BAF-AA23-7F2AE28868E5}"/>
              </a:ext>
            </a:extLst>
          </p:cNvPr>
          <p:cNvSpPr txBox="1"/>
          <p:nvPr/>
        </p:nvSpPr>
        <p:spPr>
          <a:xfrm>
            <a:off x="9028219" y="3380772"/>
            <a:ext cx="2799404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 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UX/UI 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개발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수정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8D4338-7C7D-43A8-813B-DE703A5E29A6}"/>
              </a:ext>
            </a:extLst>
          </p:cNvPr>
          <p:cNvSpPr txBox="1"/>
          <p:nvPr/>
        </p:nvSpPr>
        <p:spPr>
          <a:xfrm>
            <a:off x="9028219" y="5154537"/>
            <a:ext cx="2592282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AWS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서비스 정리  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3B8157D-2AA6-4C18-B098-95F18F8A17F2}"/>
              </a:ext>
            </a:extLst>
          </p:cNvPr>
          <p:cNvSpPr/>
          <p:nvPr/>
        </p:nvSpPr>
        <p:spPr>
          <a:xfrm rot="5400000">
            <a:off x="6769912" y="5846270"/>
            <a:ext cx="1413968" cy="436282"/>
          </a:xfrm>
          <a:prstGeom prst="triangle">
            <a:avLst/>
          </a:prstGeom>
          <a:solidFill>
            <a:srgbClr val="E27E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0A5BDF5-8F09-41DB-80A3-1C24C743484B}"/>
              </a:ext>
            </a:extLst>
          </p:cNvPr>
          <p:cNvSpPr/>
          <p:nvPr/>
        </p:nvSpPr>
        <p:spPr>
          <a:xfrm>
            <a:off x="9000766" y="2892990"/>
            <a:ext cx="2872822" cy="3724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D2780C-F68F-403E-8F50-2637BEF0A3FC}"/>
              </a:ext>
            </a:extLst>
          </p:cNvPr>
          <p:cNvSpPr txBox="1"/>
          <p:nvPr/>
        </p:nvSpPr>
        <p:spPr>
          <a:xfrm>
            <a:off x="9027574" y="2893810"/>
            <a:ext cx="2808025" cy="36933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도메인간 통합 기능 개발</a:t>
            </a:r>
          </a:p>
        </p:txBody>
      </p:sp>
    </p:spTree>
    <p:extLst>
      <p:ext uri="{BB962C8B-B14F-4D97-AF65-F5344CB8AC3E}">
        <p14:creationId xmlns:p14="http://schemas.microsoft.com/office/powerpoint/2010/main" val="310928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72E45-3101-484A-AC86-EFB88B38DCC4}"/>
              </a:ext>
            </a:extLst>
          </p:cNvPr>
          <p:cNvSpPr txBox="1"/>
          <p:nvPr/>
        </p:nvSpPr>
        <p:spPr>
          <a:xfrm>
            <a:off x="2479951" y="31468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Time Line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51FCF-B96F-42CE-BE34-95CF3C704249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 라인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3B1EAB3-1BDD-46E0-AFB6-B29866F04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69595"/>
              </p:ext>
            </p:extLst>
          </p:nvPr>
        </p:nvGraphicFramePr>
        <p:xfrm>
          <a:off x="2560320" y="1231576"/>
          <a:ext cx="8991900" cy="515685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45234">
                  <a:extLst>
                    <a:ext uri="{9D8B030D-6E8A-4147-A177-3AD203B41FA5}">
                      <a16:colId xmlns:a16="http://schemas.microsoft.com/office/drawing/2014/main" val="3570142732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1664577478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991864755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2568305506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2755451638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1827993501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393213389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1431963815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2245192214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3179811432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3548364869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2109670995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3121582694"/>
                    </a:ext>
                  </a:extLst>
                </a:gridCol>
                <a:gridCol w="611282">
                  <a:extLst>
                    <a:ext uri="{9D8B030D-6E8A-4147-A177-3AD203B41FA5}">
                      <a16:colId xmlns:a16="http://schemas.microsoft.com/office/drawing/2014/main" val="2504013241"/>
                    </a:ext>
                  </a:extLst>
                </a:gridCol>
              </a:tblGrid>
              <a:tr h="4057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76909"/>
                  </a:ext>
                </a:extLst>
              </a:tr>
              <a:tr h="3493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1421322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 수집 및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선정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3662669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 계획 및 아키텍처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3376690"/>
                  </a:ext>
                </a:extLst>
              </a:tr>
              <a:tr h="562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구현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506099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AWS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준비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574542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및 보정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831656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구현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0405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정리 및 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498588"/>
                  </a:ext>
                </a:extLst>
              </a:tr>
              <a:tr h="54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산출물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36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45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72E45-3101-484A-AC86-EFB88B38DCC4}"/>
              </a:ext>
            </a:extLst>
          </p:cNvPr>
          <p:cNvSpPr txBox="1"/>
          <p:nvPr/>
        </p:nvSpPr>
        <p:spPr>
          <a:xfrm>
            <a:off x="2479951" y="3146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Work Breakdown Structure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51FCF-B96F-42CE-BE34-95CF3C704249}"/>
              </a:ext>
            </a:extLst>
          </p:cNvPr>
          <p:cNvSpPr txBox="1"/>
          <p:nvPr/>
        </p:nvSpPr>
        <p:spPr>
          <a:xfrm>
            <a:off x="2264611" y="224764"/>
            <a:ext cx="387798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명세 구조도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WBS )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7E44C6-54C0-4747-B553-101697C24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44"/>
          <a:stretch/>
        </p:blipFill>
        <p:spPr>
          <a:xfrm>
            <a:off x="2888063" y="1319239"/>
            <a:ext cx="8413506" cy="531399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8DC08A-A0EE-41FC-94BB-74950976DB38}"/>
              </a:ext>
            </a:extLst>
          </p:cNvPr>
          <p:cNvGrpSpPr/>
          <p:nvPr/>
        </p:nvGrpSpPr>
        <p:grpSpPr>
          <a:xfrm>
            <a:off x="2888063" y="3976237"/>
            <a:ext cx="8643211" cy="1006794"/>
            <a:chOff x="2658358" y="3176833"/>
            <a:chExt cx="8521832" cy="2017336"/>
          </a:xfrm>
        </p:grpSpPr>
        <p:sp>
          <p:nvSpPr>
            <p:cNvPr id="15" name="이중 물결 14">
              <a:extLst>
                <a:ext uri="{FF2B5EF4-FFF2-40B4-BE49-F238E27FC236}">
                  <a16:creationId xmlns:a16="http://schemas.microsoft.com/office/drawing/2014/main" id="{BC76EB58-2977-4358-9AEA-3AD06566C73C}"/>
                </a:ext>
              </a:extLst>
            </p:cNvPr>
            <p:cNvSpPr/>
            <p:nvPr/>
          </p:nvSpPr>
          <p:spPr>
            <a:xfrm>
              <a:off x="2658358" y="3176833"/>
              <a:ext cx="2846895" cy="2017336"/>
            </a:xfrm>
            <a:prstGeom prst="doubleWav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중 물결 15">
              <a:extLst>
                <a:ext uri="{FF2B5EF4-FFF2-40B4-BE49-F238E27FC236}">
                  <a16:creationId xmlns:a16="http://schemas.microsoft.com/office/drawing/2014/main" id="{BB33E489-1EB0-45A2-AA98-211443D0D88E}"/>
                </a:ext>
              </a:extLst>
            </p:cNvPr>
            <p:cNvSpPr/>
            <p:nvPr/>
          </p:nvSpPr>
          <p:spPr>
            <a:xfrm>
              <a:off x="5495825" y="3176833"/>
              <a:ext cx="2846895" cy="2017336"/>
            </a:xfrm>
            <a:prstGeom prst="doubleWav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중 물결 16">
              <a:extLst>
                <a:ext uri="{FF2B5EF4-FFF2-40B4-BE49-F238E27FC236}">
                  <a16:creationId xmlns:a16="http://schemas.microsoft.com/office/drawing/2014/main" id="{ACCB7A70-CD6D-426E-9805-CAC4B410130D}"/>
                </a:ext>
              </a:extLst>
            </p:cNvPr>
            <p:cNvSpPr/>
            <p:nvPr/>
          </p:nvSpPr>
          <p:spPr>
            <a:xfrm>
              <a:off x="8333291" y="3176833"/>
              <a:ext cx="2846895" cy="2017336"/>
            </a:xfrm>
            <a:prstGeom prst="doubleWav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6B7DF2-6E18-4C78-8782-9B1BA214C519}"/>
                </a:ext>
              </a:extLst>
            </p:cNvPr>
            <p:cNvCxnSpPr>
              <a:cxnSpLocks/>
            </p:cNvCxnSpPr>
            <p:nvPr/>
          </p:nvCxnSpPr>
          <p:spPr>
            <a:xfrm>
              <a:off x="2658358" y="3308809"/>
              <a:ext cx="0" cy="17722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A33023-C35A-45C3-A194-AEADF567F69E}"/>
                </a:ext>
              </a:extLst>
            </p:cNvPr>
            <p:cNvCxnSpPr>
              <a:cxnSpLocks/>
            </p:cNvCxnSpPr>
            <p:nvPr/>
          </p:nvCxnSpPr>
          <p:spPr>
            <a:xfrm>
              <a:off x="5495825" y="3337089"/>
              <a:ext cx="2" cy="171567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E5ACDA4-EC69-440B-B504-F37FEFBC2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0189" y="3318235"/>
              <a:ext cx="1" cy="17722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8B07735-37D1-4A15-8139-F34C193B5088}"/>
                </a:ext>
              </a:extLst>
            </p:cNvPr>
            <p:cNvCxnSpPr>
              <a:cxnSpLocks/>
            </p:cNvCxnSpPr>
            <p:nvPr/>
          </p:nvCxnSpPr>
          <p:spPr>
            <a:xfrm>
              <a:off x="8333293" y="3337089"/>
              <a:ext cx="2" cy="171567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AB75F9B0-1083-4092-8847-B9C2D51BDB66}"/>
              </a:ext>
            </a:extLst>
          </p:cNvPr>
          <p:cNvSpPr/>
          <p:nvPr/>
        </p:nvSpPr>
        <p:spPr>
          <a:xfrm>
            <a:off x="7209667" y="4223209"/>
            <a:ext cx="75414" cy="754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A057B8E-4604-4596-952F-6C6FE46FA8E5}"/>
              </a:ext>
            </a:extLst>
          </p:cNvPr>
          <p:cNvSpPr/>
          <p:nvPr/>
        </p:nvSpPr>
        <p:spPr>
          <a:xfrm>
            <a:off x="7209667" y="4440025"/>
            <a:ext cx="75414" cy="754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E211AA-BEB5-4A51-8D4C-CF4E2D0B9A8A}"/>
              </a:ext>
            </a:extLst>
          </p:cNvPr>
          <p:cNvSpPr/>
          <p:nvPr/>
        </p:nvSpPr>
        <p:spPr>
          <a:xfrm>
            <a:off x="7209667" y="4656841"/>
            <a:ext cx="75414" cy="754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9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0B799-21CA-40AE-8BDC-A7F863481BAF}"/>
              </a:ext>
            </a:extLst>
          </p:cNvPr>
          <p:cNvGrpSpPr/>
          <p:nvPr/>
        </p:nvGrpSpPr>
        <p:grpSpPr>
          <a:xfrm>
            <a:off x="5924545" y="2146618"/>
            <a:ext cx="2435036" cy="2722939"/>
            <a:chOff x="5924545" y="2146618"/>
            <a:chExt cx="2435036" cy="2722939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D851C149-4AFF-4776-9D70-A99C912DC30A}"/>
                </a:ext>
              </a:extLst>
            </p:cNvPr>
            <p:cNvGrpSpPr/>
            <p:nvPr/>
          </p:nvGrpSpPr>
          <p:grpSpPr>
            <a:xfrm>
              <a:off x="5924545" y="2146618"/>
              <a:ext cx="2435036" cy="2722939"/>
              <a:chOff x="5924545" y="2146618"/>
              <a:chExt cx="2435036" cy="272293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A4A5F2A2-9EDD-49A0-8336-025BF7DABDB0}"/>
                  </a:ext>
                </a:extLst>
              </p:cNvPr>
              <p:cNvGrpSpPr/>
              <p:nvPr/>
            </p:nvGrpSpPr>
            <p:grpSpPr>
              <a:xfrm>
                <a:off x="6178091" y="2146618"/>
                <a:ext cx="1927944" cy="1926094"/>
                <a:chOff x="1901825" y="1612900"/>
                <a:chExt cx="1654175" cy="1652588"/>
              </a:xfrm>
            </p:grpSpPr>
            <p:sp>
              <p:nvSpPr>
                <p:cNvPr id="78" name="Freeform 433">
                  <a:extLst>
                    <a:ext uri="{FF2B5EF4-FFF2-40B4-BE49-F238E27FC236}">
                      <a16:creationId xmlns:a16="http://schemas.microsoft.com/office/drawing/2014/main" id="{9335DB6E-EF8A-4F74-9BBF-CB116B024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8813" y="1638300"/>
                  <a:ext cx="1601788" cy="1601788"/>
                </a:xfrm>
                <a:custGeom>
                  <a:avLst/>
                  <a:gdLst>
                    <a:gd name="T0" fmla="*/ 504 w 1009"/>
                    <a:gd name="T1" fmla="*/ 0 h 1009"/>
                    <a:gd name="T2" fmla="*/ 567 w 1009"/>
                    <a:gd name="T3" fmla="*/ 3 h 1009"/>
                    <a:gd name="T4" fmla="*/ 628 w 1009"/>
                    <a:gd name="T5" fmla="*/ 15 h 1009"/>
                    <a:gd name="T6" fmla="*/ 686 w 1009"/>
                    <a:gd name="T7" fmla="*/ 34 h 1009"/>
                    <a:gd name="T8" fmla="*/ 741 w 1009"/>
                    <a:gd name="T9" fmla="*/ 58 h 1009"/>
                    <a:gd name="T10" fmla="*/ 792 w 1009"/>
                    <a:gd name="T11" fmla="*/ 90 h 1009"/>
                    <a:gd name="T12" fmla="*/ 839 w 1009"/>
                    <a:gd name="T13" fmla="*/ 127 h 1009"/>
                    <a:gd name="T14" fmla="*/ 881 w 1009"/>
                    <a:gd name="T15" fmla="*/ 168 h 1009"/>
                    <a:gd name="T16" fmla="*/ 919 w 1009"/>
                    <a:gd name="T17" fmla="*/ 216 h 1009"/>
                    <a:gd name="T18" fmla="*/ 950 w 1009"/>
                    <a:gd name="T19" fmla="*/ 267 h 1009"/>
                    <a:gd name="T20" fmla="*/ 975 w 1009"/>
                    <a:gd name="T21" fmla="*/ 322 h 1009"/>
                    <a:gd name="T22" fmla="*/ 993 w 1009"/>
                    <a:gd name="T23" fmla="*/ 381 h 1009"/>
                    <a:gd name="T24" fmla="*/ 1005 w 1009"/>
                    <a:gd name="T25" fmla="*/ 441 h 1009"/>
                    <a:gd name="T26" fmla="*/ 1009 w 1009"/>
                    <a:gd name="T27" fmla="*/ 505 h 1009"/>
                    <a:gd name="T28" fmla="*/ 1005 w 1009"/>
                    <a:gd name="T29" fmla="*/ 568 h 1009"/>
                    <a:gd name="T30" fmla="*/ 993 w 1009"/>
                    <a:gd name="T31" fmla="*/ 628 h 1009"/>
                    <a:gd name="T32" fmla="*/ 975 w 1009"/>
                    <a:gd name="T33" fmla="*/ 687 h 1009"/>
                    <a:gd name="T34" fmla="*/ 950 w 1009"/>
                    <a:gd name="T35" fmla="*/ 742 h 1009"/>
                    <a:gd name="T36" fmla="*/ 919 w 1009"/>
                    <a:gd name="T37" fmla="*/ 793 h 1009"/>
                    <a:gd name="T38" fmla="*/ 881 w 1009"/>
                    <a:gd name="T39" fmla="*/ 840 h 1009"/>
                    <a:gd name="T40" fmla="*/ 839 w 1009"/>
                    <a:gd name="T41" fmla="*/ 882 h 1009"/>
                    <a:gd name="T42" fmla="*/ 792 w 1009"/>
                    <a:gd name="T43" fmla="*/ 919 h 1009"/>
                    <a:gd name="T44" fmla="*/ 741 w 1009"/>
                    <a:gd name="T45" fmla="*/ 950 h 1009"/>
                    <a:gd name="T46" fmla="*/ 686 w 1009"/>
                    <a:gd name="T47" fmla="*/ 975 h 1009"/>
                    <a:gd name="T48" fmla="*/ 628 w 1009"/>
                    <a:gd name="T49" fmla="*/ 993 h 1009"/>
                    <a:gd name="T50" fmla="*/ 567 w 1009"/>
                    <a:gd name="T51" fmla="*/ 1005 h 1009"/>
                    <a:gd name="T52" fmla="*/ 504 w 1009"/>
                    <a:gd name="T53" fmla="*/ 1009 h 1009"/>
                    <a:gd name="T54" fmla="*/ 441 w 1009"/>
                    <a:gd name="T55" fmla="*/ 1005 h 1009"/>
                    <a:gd name="T56" fmla="*/ 379 w 1009"/>
                    <a:gd name="T57" fmla="*/ 993 h 1009"/>
                    <a:gd name="T58" fmla="*/ 322 w 1009"/>
                    <a:gd name="T59" fmla="*/ 975 h 1009"/>
                    <a:gd name="T60" fmla="*/ 267 w 1009"/>
                    <a:gd name="T61" fmla="*/ 950 h 1009"/>
                    <a:gd name="T62" fmla="*/ 216 w 1009"/>
                    <a:gd name="T63" fmla="*/ 919 h 1009"/>
                    <a:gd name="T64" fmla="*/ 169 w 1009"/>
                    <a:gd name="T65" fmla="*/ 882 h 1009"/>
                    <a:gd name="T66" fmla="*/ 127 w 1009"/>
                    <a:gd name="T67" fmla="*/ 840 h 1009"/>
                    <a:gd name="T68" fmla="*/ 90 w 1009"/>
                    <a:gd name="T69" fmla="*/ 793 h 1009"/>
                    <a:gd name="T70" fmla="*/ 59 w 1009"/>
                    <a:gd name="T71" fmla="*/ 742 h 1009"/>
                    <a:gd name="T72" fmla="*/ 34 w 1009"/>
                    <a:gd name="T73" fmla="*/ 687 h 1009"/>
                    <a:gd name="T74" fmla="*/ 14 w 1009"/>
                    <a:gd name="T75" fmla="*/ 628 h 1009"/>
                    <a:gd name="T76" fmla="*/ 4 w 1009"/>
                    <a:gd name="T77" fmla="*/ 568 h 1009"/>
                    <a:gd name="T78" fmla="*/ 0 w 1009"/>
                    <a:gd name="T79" fmla="*/ 505 h 1009"/>
                    <a:gd name="T80" fmla="*/ 4 w 1009"/>
                    <a:gd name="T81" fmla="*/ 441 h 1009"/>
                    <a:gd name="T82" fmla="*/ 14 w 1009"/>
                    <a:gd name="T83" fmla="*/ 381 h 1009"/>
                    <a:gd name="T84" fmla="*/ 34 w 1009"/>
                    <a:gd name="T85" fmla="*/ 322 h 1009"/>
                    <a:gd name="T86" fmla="*/ 59 w 1009"/>
                    <a:gd name="T87" fmla="*/ 267 h 1009"/>
                    <a:gd name="T88" fmla="*/ 90 w 1009"/>
                    <a:gd name="T89" fmla="*/ 216 h 1009"/>
                    <a:gd name="T90" fmla="*/ 127 w 1009"/>
                    <a:gd name="T91" fmla="*/ 168 h 1009"/>
                    <a:gd name="T92" fmla="*/ 169 w 1009"/>
                    <a:gd name="T93" fmla="*/ 127 h 1009"/>
                    <a:gd name="T94" fmla="*/ 216 w 1009"/>
                    <a:gd name="T95" fmla="*/ 90 h 1009"/>
                    <a:gd name="T96" fmla="*/ 267 w 1009"/>
                    <a:gd name="T97" fmla="*/ 58 h 1009"/>
                    <a:gd name="T98" fmla="*/ 322 w 1009"/>
                    <a:gd name="T99" fmla="*/ 34 h 1009"/>
                    <a:gd name="T100" fmla="*/ 379 w 1009"/>
                    <a:gd name="T101" fmla="*/ 15 h 1009"/>
                    <a:gd name="T102" fmla="*/ 441 w 1009"/>
                    <a:gd name="T103" fmla="*/ 3 h 1009"/>
                    <a:gd name="T104" fmla="*/ 504 w 1009"/>
                    <a:gd name="T105" fmla="*/ 0 h 10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09" h="1009">
                      <a:moveTo>
                        <a:pt x="504" y="0"/>
                      </a:moveTo>
                      <a:lnTo>
                        <a:pt x="567" y="3"/>
                      </a:lnTo>
                      <a:lnTo>
                        <a:pt x="628" y="15"/>
                      </a:lnTo>
                      <a:lnTo>
                        <a:pt x="686" y="34"/>
                      </a:lnTo>
                      <a:lnTo>
                        <a:pt x="741" y="58"/>
                      </a:lnTo>
                      <a:lnTo>
                        <a:pt x="792" y="90"/>
                      </a:lnTo>
                      <a:lnTo>
                        <a:pt x="839" y="127"/>
                      </a:lnTo>
                      <a:lnTo>
                        <a:pt x="881" y="168"/>
                      </a:lnTo>
                      <a:lnTo>
                        <a:pt x="919" y="216"/>
                      </a:lnTo>
                      <a:lnTo>
                        <a:pt x="950" y="267"/>
                      </a:lnTo>
                      <a:lnTo>
                        <a:pt x="975" y="322"/>
                      </a:lnTo>
                      <a:lnTo>
                        <a:pt x="993" y="381"/>
                      </a:lnTo>
                      <a:lnTo>
                        <a:pt x="1005" y="441"/>
                      </a:lnTo>
                      <a:lnTo>
                        <a:pt x="1009" y="505"/>
                      </a:lnTo>
                      <a:lnTo>
                        <a:pt x="1005" y="568"/>
                      </a:lnTo>
                      <a:lnTo>
                        <a:pt x="993" y="628"/>
                      </a:lnTo>
                      <a:lnTo>
                        <a:pt x="975" y="687"/>
                      </a:lnTo>
                      <a:lnTo>
                        <a:pt x="950" y="742"/>
                      </a:lnTo>
                      <a:lnTo>
                        <a:pt x="919" y="793"/>
                      </a:lnTo>
                      <a:lnTo>
                        <a:pt x="881" y="840"/>
                      </a:lnTo>
                      <a:lnTo>
                        <a:pt x="839" y="882"/>
                      </a:lnTo>
                      <a:lnTo>
                        <a:pt x="792" y="919"/>
                      </a:lnTo>
                      <a:lnTo>
                        <a:pt x="741" y="950"/>
                      </a:lnTo>
                      <a:lnTo>
                        <a:pt x="686" y="975"/>
                      </a:lnTo>
                      <a:lnTo>
                        <a:pt x="628" y="993"/>
                      </a:lnTo>
                      <a:lnTo>
                        <a:pt x="567" y="1005"/>
                      </a:lnTo>
                      <a:lnTo>
                        <a:pt x="504" y="1009"/>
                      </a:lnTo>
                      <a:lnTo>
                        <a:pt x="441" y="1005"/>
                      </a:lnTo>
                      <a:lnTo>
                        <a:pt x="379" y="993"/>
                      </a:lnTo>
                      <a:lnTo>
                        <a:pt x="322" y="975"/>
                      </a:lnTo>
                      <a:lnTo>
                        <a:pt x="267" y="950"/>
                      </a:lnTo>
                      <a:lnTo>
                        <a:pt x="216" y="919"/>
                      </a:lnTo>
                      <a:lnTo>
                        <a:pt x="169" y="882"/>
                      </a:lnTo>
                      <a:lnTo>
                        <a:pt x="127" y="840"/>
                      </a:lnTo>
                      <a:lnTo>
                        <a:pt x="90" y="793"/>
                      </a:lnTo>
                      <a:lnTo>
                        <a:pt x="59" y="742"/>
                      </a:lnTo>
                      <a:lnTo>
                        <a:pt x="34" y="687"/>
                      </a:lnTo>
                      <a:lnTo>
                        <a:pt x="14" y="628"/>
                      </a:lnTo>
                      <a:lnTo>
                        <a:pt x="4" y="568"/>
                      </a:lnTo>
                      <a:lnTo>
                        <a:pt x="0" y="505"/>
                      </a:lnTo>
                      <a:lnTo>
                        <a:pt x="4" y="441"/>
                      </a:lnTo>
                      <a:lnTo>
                        <a:pt x="14" y="381"/>
                      </a:lnTo>
                      <a:lnTo>
                        <a:pt x="34" y="322"/>
                      </a:lnTo>
                      <a:lnTo>
                        <a:pt x="59" y="267"/>
                      </a:lnTo>
                      <a:lnTo>
                        <a:pt x="90" y="216"/>
                      </a:lnTo>
                      <a:lnTo>
                        <a:pt x="127" y="168"/>
                      </a:lnTo>
                      <a:lnTo>
                        <a:pt x="169" y="127"/>
                      </a:lnTo>
                      <a:lnTo>
                        <a:pt x="216" y="90"/>
                      </a:lnTo>
                      <a:lnTo>
                        <a:pt x="267" y="58"/>
                      </a:lnTo>
                      <a:lnTo>
                        <a:pt x="322" y="34"/>
                      </a:lnTo>
                      <a:lnTo>
                        <a:pt x="379" y="15"/>
                      </a:lnTo>
                      <a:lnTo>
                        <a:pt x="441" y="3"/>
                      </a:lnTo>
                      <a:lnTo>
                        <a:pt x="5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9" name="Freeform 434">
                  <a:extLst>
                    <a:ext uri="{FF2B5EF4-FFF2-40B4-BE49-F238E27FC236}">
                      <a16:creationId xmlns:a16="http://schemas.microsoft.com/office/drawing/2014/main" id="{A9378DFC-F2C7-4D23-A728-B7E3EA7514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1825" y="1612900"/>
                  <a:ext cx="1654175" cy="1652588"/>
                </a:xfrm>
                <a:custGeom>
                  <a:avLst/>
                  <a:gdLst>
                    <a:gd name="T0" fmla="*/ 465 w 1042"/>
                    <a:gd name="T1" fmla="*/ 35 h 1041"/>
                    <a:gd name="T2" fmla="*/ 356 w 1042"/>
                    <a:gd name="T3" fmla="*/ 60 h 1041"/>
                    <a:gd name="T4" fmla="*/ 259 w 1042"/>
                    <a:gd name="T5" fmla="*/ 107 h 1041"/>
                    <a:gd name="T6" fmla="*/ 175 w 1042"/>
                    <a:gd name="T7" fmla="*/ 175 h 1041"/>
                    <a:gd name="T8" fmla="*/ 108 w 1042"/>
                    <a:gd name="T9" fmla="*/ 259 h 1041"/>
                    <a:gd name="T10" fmla="*/ 61 w 1042"/>
                    <a:gd name="T11" fmla="*/ 356 h 1041"/>
                    <a:gd name="T12" fmla="*/ 35 w 1042"/>
                    <a:gd name="T13" fmla="*/ 463 h 1041"/>
                    <a:gd name="T14" fmla="*/ 35 w 1042"/>
                    <a:gd name="T15" fmla="*/ 577 h 1041"/>
                    <a:gd name="T16" fmla="*/ 61 w 1042"/>
                    <a:gd name="T17" fmla="*/ 685 h 1041"/>
                    <a:gd name="T18" fmla="*/ 108 w 1042"/>
                    <a:gd name="T19" fmla="*/ 783 h 1041"/>
                    <a:gd name="T20" fmla="*/ 175 w 1042"/>
                    <a:gd name="T21" fmla="*/ 865 h 1041"/>
                    <a:gd name="T22" fmla="*/ 259 w 1042"/>
                    <a:gd name="T23" fmla="*/ 933 h 1041"/>
                    <a:gd name="T24" fmla="*/ 356 w 1042"/>
                    <a:gd name="T25" fmla="*/ 980 h 1041"/>
                    <a:gd name="T26" fmla="*/ 465 w 1042"/>
                    <a:gd name="T27" fmla="*/ 1005 h 1041"/>
                    <a:gd name="T28" fmla="*/ 578 w 1042"/>
                    <a:gd name="T29" fmla="*/ 1005 h 1041"/>
                    <a:gd name="T30" fmla="*/ 686 w 1042"/>
                    <a:gd name="T31" fmla="*/ 980 h 1041"/>
                    <a:gd name="T32" fmla="*/ 783 w 1042"/>
                    <a:gd name="T33" fmla="*/ 933 h 1041"/>
                    <a:gd name="T34" fmla="*/ 866 w 1042"/>
                    <a:gd name="T35" fmla="*/ 865 h 1041"/>
                    <a:gd name="T36" fmla="*/ 933 w 1042"/>
                    <a:gd name="T37" fmla="*/ 783 h 1041"/>
                    <a:gd name="T38" fmla="*/ 982 w 1042"/>
                    <a:gd name="T39" fmla="*/ 685 h 1041"/>
                    <a:gd name="T40" fmla="*/ 1007 w 1042"/>
                    <a:gd name="T41" fmla="*/ 577 h 1041"/>
                    <a:gd name="T42" fmla="*/ 1007 w 1042"/>
                    <a:gd name="T43" fmla="*/ 463 h 1041"/>
                    <a:gd name="T44" fmla="*/ 982 w 1042"/>
                    <a:gd name="T45" fmla="*/ 356 h 1041"/>
                    <a:gd name="T46" fmla="*/ 933 w 1042"/>
                    <a:gd name="T47" fmla="*/ 259 h 1041"/>
                    <a:gd name="T48" fmla="*/ 866 w 1042"/>
                    <a:gd name="T49" fmla="*/ 175 h 1041"/>
                    <a:gd name="T50" fmla="*/ 783 w 1042"/>
                    <a:gd name="T51" fmla="*/ 107 h 1041"/>
                    <a:gd name="T52" fmla="*/ 686 w 1042"/>
                    <a:gd name="T53" fmla="*/ 60 h 1041"/>
                    <a:gd name="T54" fmla="*/ 578 w 1042"/>
                    <a:gd name="T55" fmla="*/ 35 h 1041"/>
                    <a:gd name="T56" fmla="*/ 521 w 1042"/>
                    <a:gd name="T57" fmla="*/ 0 h 1041"/>
                    <a:gd name="T58" fmla="*/ 640 w 1042"/>
                    <a:gd name="T59" fmla="*/ 13 h 1041"/>
                    <a:gd name="T60" fmla="*/ 750 w 1042"/>
                    <a:gd name="T61" fmla="*/ 52 h 1041"/>
                    <a:gd name="T62" fmla="*/ 847 w 1042"/>
                    <a:gd name="T63" fmla="*/ 114 h 1041"/>
                    <a:gd name="T64" fmla="*/ 928 w 1042"/>
                    <a:gd name="T65" fmla="*/ 195 h 1041"/>
                    <a:gd name="T66" fmla="*/ 989 w 1042"/>
                    <a:gd name="T67" fmla="*/ 292 h 1041"/>
                    <a:gd name="T68" fmla="*/ 1029 w 1042"/>
                    <a:gd name="T69" fmla="*/ 400 h 1041"/>
                    <a:gd name="T70" fmla="*/ 1042 w 1042"/>
                    <a:gd name="T71" fmla="*/ 521 h 1041"/>
                    <a:gd name="T72" fmla="*/ 1029 w 1042"/>
                    <a:gd name="T73" fmla="*/ 640 h 1041"/>
                    <a:gd name="T74" fmla="*/ 989 w 1042"/>
                    <a:gd name="T75" fmla="*/ 750 h 1041"/>
                    <a:gd name="T76" fmla="*/ 928 w 1042"/>
                    <a:gd name="T77" fmla="*/ 846 h 1041"/>
                    <a:gd name="T78" fmla="*/ 847 w 1042"/>
                    <a:gd name="T79" fmla="*/ 927 h 1041"/>
                    <a:gd name="T80" fmla="*/ 750 w 1042"/>
                    <a:gd name="T81" fmla="*/ 988 h 1041"/>
                    <a:gd name="T82" fmla="*/ 640 w 1042"/>
                    <a:gd name="T83" fmla="*/ 1027 h 1041"/>
                    <a:gd name="T84" fmla="*/ 521 w 1042"/>
                    <a:gd name="T85" fmla="*/ 1041 h 1041"/>
                    <a:gd name="T86" fmla="*/ 402 w 1042"/>
                    <a:gd name="T87" fmla="*/ 1027 h 1041"/>
                    <a:gd name="T88" fmla="*/ 292 w 1042"/>
                    <a:gd name="T89" fmla="*/ 988 h 1041"/>
                    <a:gd name="T90" fmla="*/ 195 w 1042"/>
                    <a:gd name="T91" fmla="*/ 927 h 1041"/>
                    <a:gd name="T92" fmla="*/ 115 w 1042"/>
                    <a:gd name="T93" fmla="*/ 846 h 1041"/>
                    <a:gd name="T94" fmla="*/ 53 w 1042"/>
                    <a:gd name="T95" fmla="*/ 750 h 1041"/>
                    <a:gd name="T96" fmla="*/ 14 w 1042"/>
                    <a:gd name="T97" fmla="*/ 640 h 1041"/>
                    <a:gd name="T98" fmla="*/ 0 w 1042"/>
                    <a:gd name="T99" fmla="*/ 521 h 1041"/>
                    <a:gd name="T100" fmla="*/ 14 w 1042"/>
                    <a:gd name="T101" fmla="*/ 400 h 1041"/>
                    <a:gd name="T102" fmla="*/ 53 w 1042"/>
                    <a:gd name="T103" fmla="*/ 292 h 1041"/>
                    <a:gd name="T104" fmla="*/ 115 w 1042"/>
                    <a:gd name="T105" fmla="*/ 195 h 1041"/>
                    <a:gd name="T106" fmla="*/ 195 w 1042"/>
                    <a:gd name="T107" fmla="*/ 114 h 1041"/>
                    <a:gd name="T108" fmla="*/ 292 w 1042"/>
                    <a:gd name="T109" fmla="*/ 52 h 1041"/>
                    <a:gd name="T110" fmla="*/ 402 w 1042"/>
                    <a:gd name="T111" fmla="*/ 13 h 1041"/>
                    <a:gd name="T112" fmla="*/ 521 w 1042"/>
                    <a:gd name="T113" fmla="*/ 0 h 1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42" h="1041">
                      <a:moveTo>
                        <a:pt x="521" y="31"/>
                      </a:moveTo>
                      <a:lnTo>
                        <a:pt x="465" y="35"/>
                      </a:lnTo>
                      <a:lnTo>
                        <a:pt x="410" y="44"/>
                      </a:lnTo>
                      <a:lnTo>
                        <a:pt x="356" y="60"/>
                      </a:lnTo>
                      <a:lnTo>
                        <a:pt x="306" y="81"/>
                      </a:lnTo>
                      <a:lnTo>
                        <a:pt x="259" y="107"/>
                      </a:lnTo>
                      <a:lnTo>
                        <a:pt x="216" y="139"/>
                      </a:lnTo>
                      <a:lnTo>
                        <a:pt x="175" y="175"/>
                      </a:lnTo>
                      <a:lnTo>
                        <a:pt x="140" y="215"/>
                      </a:lnTo>
                      <a:lnTo>
                        <a:pt x="108" y="259"/>
                      </a:lnTo>
                      <a:lnTo>
                        <a:pt x="82" y="305"/>
                      </a:lnTo>
                      <a:lnTo>
                        <a:pt x="61" y="356"/>
                      </a:lnTo>
                      <a:lnTo>
                        <a:pt x="46" y="408"/>
                      </a:lnTo>
                      <a:lnTo>
                        <a:pt x="35" y="463"/>
                      </a:lnTo>
                      <a:lnTo>
                        <a:pt x="33" y="521"/>
                      </a:lnTo>
                      <a:lnTo>
                        <a:pt x="35" y="577"/>
                      </a:lnTo>
                      <a:lnTo>
                        <a:pt x="46" y="632"/>
                      </a:lnTo>
                      <a:lnTo>
                        <a:pt x="61" y="685"/>
                      </a:lnTo>
                      <a:lnTo>
                        <a:pt x="82" y="736"/>
                      </a:lnTo>
                      <a:lnTo>
                        <a:pt x="108" y="783"/>
                      </a:lnTo>
                      <a:lnTo>
                        <a:pt x="140" y="826"/>
                      </a:lnTo>
                      <a:lnTo>
                        <a:pt x="175" y="865"/>
                      </a:lnTo>
                      <a:lnTo>
                        <a:pt x="216" y="902"/>
                      </a:lnTo>
                      <a:lnTo>
                        <a:pt x="259" y="933"/>
                      </a:lnTo>
                      <a:lnTo>
                        <a:pt x="306" y="959"/>
                      </a:lnTo>
                      <a:lnTo>
                        <a:pt x="356" y="980"/>
                      </a:lnTo>
                      <a:lnTo>
                        <a:pt x="410" y="996"/>
                      </a:lnTo>
                      <a:lnTo>
                        <a:pt x="465" y="1005"/>
                      </a:lnTo>
                      <a:lnTo>
                        <a:pt x="521" y="1009"/>
                      </a:lnTo>
                      <a:lnTo>
                        <a:pt x="578" y="1005"/>
                      </a:lnTo>
                      <a:lnTo>
                        <a:pt x="633" y="996"/>
                      </a:lnTo>
                      <a:lnTo>
                        <a:pt x="686" y="980"/>
                      </a:lnTo>
                      <a:lnTo>
                        <a:pt x="736" y="959"/>
                      </a:lnTo>
                      <a:lnTo>
                        <a:pt x="783" y="933"/>
                      </a:lnTo>
                      <a:lnTo>
                        <a:pt x="827" y="902"/>
                      </a:lnTo>
                      <a:lnTo>
                        <a:pt x="866" y="865"/>
                      </a:lnTo>
                      <a:lnTo>
                        <a:pt x="902" y="826"/>
                      </a:lnTo>
                      <a:lnTo>
                        <a:pt x="933" y="783"/>
                      </a:lnTo>
                      <a:lnTo>
                        <a:pt x="959" y="736"/>
                      </a:lnTo>
                      <a:lnTo>
                        <a:pt x="982" y="685"/>
                      </a:lnTo>
                      <a:lnTo>
                        <a:pt x="996" y="632"/>
                      </a:lnTo>
                      <a:lnTo>
                        <a:pt x="1007" y="577"/>
                      </a:lnTo>
                      <a:lnTo>
                        <a:pt x="1009" y="521"/>
                      </a:lnTo>
                      <a:lnTo>
                        <a:pt x="1007" y="463"/>
                      </a:lnTo>
                      <a:lnTo>
                        <a:pt x="996" y="408"/>
                      </a:lnTo>
                      <a:lnTo>
                        <a:pt x="982" y="356"/>
                      </a:lnTo>
                      <a:lnTo>
                        <a:pt x="959" y="305"/>
                      </a:lnTo>
                      <a:lnTo>
                        <a:pt x="933" y="259"/>
                      </a:lnTo>
                      <a:lnTo>
                        <a:pt x="902" y="215"/>
                      </a:lnTo>
                      <a:lnTo>
                        <a:pt x="866" y="175"/>
                      </a:lnTo>
                      <a:lnTo>
                        <a:pt x="827" y="139"/>
                      </a:lnTo>
                      <a:lnTo>
                        <a:pt x="783" y="107"/>
                      </a:lnTo>
                      <a:lnTo>
                        <a:pt x="736" y="81"/>
                      </a:lnTo>
                      <a:lnTo>
                        <a:pt x="686" y="60"/>
                      </a:lnTo>
                      <a:lnTo>
                        <a:pt x="633" y="44"/>
                      </a:lnTo>
                      <a:lnTo>
                        <a:pt x="578" y="35"/>
                      </a:lnTo>
                      <a:lnTo>
                        <a:pt x="521" y="31"/>
                      </a:lnTo>
                      <a:close/>
                      <a:moveTo>
                        <a:pt x="521" y="0"/>
                      </a:moveTo>
                      <a:lnTo>
                        <a:pt x="582" y="2"/>
                      </a:lnTo>
                      <a:lnTo>
                        <a:pt x="640" y="13"/>
                      </a:lnTo>
                      <a:lnTo>
                        <a:pt x="696" y="30"/>
                      </a:lnTo>
                      <a:lnTo>
                        <a:pt x="750" y="52"/>
                      </a:lnTo>
                      <a:lnTo>
                        <a:pt x="800" y="81"/>
                      </a:lnTo>
                      <a:lnTo>
                        <a:pt x="847" y="114"/>
                      </a:lnTo>
                      <a:lnTo>
                        <a:pt x="890" y="152"/>
                      </a:lnTo>
                      <a:lnTo>
                        <a:pt x="928" y="195"/>
                      </a:lnTo>
                      <a:lnTo>
                        <a:pt x="961" y="241"/>
                      </a:lnTo>
                      <a:lnTo>
                        <a:pt x="989" y="292"/>
                      </a:lnTo>
                      <a:lnTo>
                        <a:pt x="1012" y="344"/>
                      </a:lnTo>
                      <a:lnTo>
                        <a:pt x="1029" y="400"/>
                      </a:lnTo>
                      <a:lnTo>
                        <a:pt x="1038" y="459"/>
                      </a:lnTo>
                      <a:lnTo>
                        <a:pt x="1042" y="521"/>
                      </a:lnTo>
                      <a:lnTo>
                        <a:pt x="1038" y="581"/>
                      </a:lnTo>
                      <a:lnTo>
                        <a:pt x="1029" y="640"/>
                      </a:lnTo>
                      <a:lnTo>
                        <a:pt x="1012" y="696"/>
                      </a:lnTo>
                      <a:lnTo>
                        <a:pt x="989" y="750"/>
                      </a:lnTo>
                      <a:lnTo>
                        <a:pt x="961" y="800"/>
                      </a:lnTo>
                      <a:lnTo>
                        <a:pt x="928" y="846"/>
                      </a:lnTo>
                      <a:lnTo>
                        <a:pt x="890" y="889"/>
                      </a:lnTo>
                      <a:lnTo>
                        <a:pt x="847" y="927"/>
                      </a:lnTo>
                      <a:lnTo>
                        <a:pt x="800" y="961"/>
                      </a:lnTo>
                      <a:lnTo>
                        <a:pt x="750" y="988"/>
                      </a:lnTo>
                      <a:lnTo>
                        <a:pt x="696" y="1010"/>
                      </a:lnTo>
                      <a:lnTo>
                        <a:pt x="640" y="1027"/>
                      </a:lnTo>
                      <a:lnTo>
                        <a:pt x="582" y="1038"/>
                      </a:lnTo>
                      <a:lnTo>
                        <a:pt x="521" y="1041"/>
                      </a:lnTo>
                      <a:lnTo>
                        <a:pt x="461" y="1038"/>
                      </a:lnTo>
                      <a:lnTo>
                        <a:pt x="402" y="1027"/>
                      </a:lnTo>
                      <a:lnTo>
                        <a:pt x="345" y="1010"/>
                      </a:lnTo>
                      <a:lnTo>
                        <a:pt x="292" y="988"/>
                      </a:lnTo>
                      <a:lnTo>
                        <a:pt x="242" y="961"/>
                      </a:lnTo>
                      <a:lnTo>
                        <a:pt x="195" y="927"/>
                      </a:lnTo>
                      <a:lnTo>
                        <a:pt x="153" y="889"/>
                      </a:lnTo>
                      <a:lnTo>
                        <a:pt x="115" y="846"/>
                      </a:lnTo>
                      <a:lnTo>
                        <a:pt x="81" y="800"/>
                      </a:lnTo>
                      <a:lnTo>
                        <a:pt x="53" y="750"/>
                      </a:lnTo>
                      <a:lnTo>
                        <a:pt x="30" y="696"/>
                      </a:lnTo>
                      <a:lnTo>
                        <a:pt x="14" y="640"/>
                      </a:lnTo>
                      <a:lnTo>
                        <a:pt x="4" y="581"/>
                      </a:lnTo>
                      <a:lnTo>
                        <a:pt x="0" y="521"/>
                      </a:lnTo>
                      <a:lnTo>
                        <a:pt x="4" y="459"/>
                      </a:lnTo>
                      <a:lnTo>
                        <a:pt x="14" y="400"/>
                      </a:lnTo>
                      <a:lnTo>
                        <a:pt x="30" y="344"/>
                      </a:lnTo>
                      <a:lnTo>
                        <a:pt x="53" y="292"/>
                      </a:lnTo>
                      <a:lnTo>
                        <a:pt x="81" y="241"/>
                      </a:lnTo>
                      <a:lnTo>
                        <a:pt x="115" y="195"/>
                      </a:lnTo>
                      <a:lnTo>
                        <a:pt x="153" y="152"/>
                      </a:lnTo>
                      <a:lnTo>
                        <a:pt x="195" y="114"/>
                      </a:lnTo>
                      <a:lnTo>
                        <a:pt x="242" y="81"/>
                      </a:lnTo>
                      <a:lnTo>
                        <a:pt x="292" y="52"/>
                      </a:lnTo>
                      <a:lnTo>
                        <a:pt x="345" y="30"/>
                      </a:lnTo>
                      <a:lnTo>
                        <a:pt x="402" y="13"/>
                      </a:lnTo>
                      <a:lnTo>
                        <a:pt x="461" y="2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3BB7D9"/>
                </a:solidFill>
                <a:ln w="0">
                  <a:solidFill>
                    <a:srgbClr val="3BB7D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0" name="Freeform 435">
                  <a:extLst>
                    <a:ext uri="{FF2B5EF4-FFF2-40B4-BE49-F238E27FC236}">
                      <a16:creationId xmlns:a16="http://schemas.microsoft.com/office/drawing/2014/main" id="{A6249631-19FF-4B09-8AB8-717DA233C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2678113"/>
                  <a:ext cx="280988" cy="255588"/>
                </a:xfrm>
                <a:custGeom>
                  <a:avLst/>
                  <a:gdLst>
                    <a:gd name="T0" fmla="*/ 0 w 177"/>
                    <a:gd name="T1" fmla="*/ 0 h 161"/>
                    <a:gd name="T2" fmla="*/ 177 w 177"/>
                    <a:gd name="T3" fmla="*/ 0 h 161"/>
                    <a:gd name="T4" fmla="*/ 177 w 177"/>
                    <a:gd name="T5" fmla="*/ 89 h 161"/>
                    <a:gd name="T6" fmla="*/ 176 w 177"/>
                    <a:gd name="T7" fmla="*/ 109 h 161"/>
                    <a:gd name="T8" fmla="*/ 172 w 177"/>
                    <a:gd name="T9" fmla="*/ 125 h 161"/>
                    <a:gd name="T10" fmla="*/ 164 w 177"/>
                    <a:gd name="T11" fmla="*/ 138 h 161"/>
                    <a:gd name="T12" fmla="*/ 152 w 177"/>
                    <a:gd name="T13" fmla="*/ 148 h 161"/>
                    <a:gd name="T14" fmla="*/ 136 w 177"/>
                    <a:gd name="T15" fmla="*/ 156 h 161"/>
                    <a:gd name="T16" fmla="*/ 115 w 177"/>
                    <a:gd name="T17" fmla="*/ 160 h 161"/>
                    <a:gd name="T18" fmla="*/ 89 w 177"/>
                    <a:gd name="T19" fmla="*/ 161 h 161"/>
                    <a:gd name="T20" fmla="*/ 60 w 177"/>
                    <a:gd name="T21" fmla="*/ 160 h 161"/>
                    <a:gd name="T22" fmla="*/ 38 w 177"/>
                    <a:gd name="T23" fmla="*/ 156 h 161"/>
                    <a:gd name="T24" fmla="*/ 22 w 177"/>
                    <a:gd name="T25" fmla="*/ 148 h 161"/>
                    <a:gd name="T26" fmla="*/ 12 w 177"/>
                    <a:gd name="T27" fmla="*/ 138 h 161"/>
                    <a:gd name="T28" fmla="*/ 4 w 177"/>
                    <a:gd name="T29" fmla="*/ 125 h 161"/>
                    <a:gd name="T30" fmla="*/ 1 w 177"/>
                    <a:gd name="T31" fmla="*/ 109 h 161"/>
                    <a:gd name="T32" fmla="*/ 0 w 177"/>
                    <a:gd name="T33" fmla="*/ 89 h 161"/>
                    <a:gd name="T34" fmla="*/ 0 w 177"/>
                    <a:gd name="T3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7" h="161">
                      <a:moveTo>
                        <a:pt x="0" y="0"/>
                      </a:moveTo>
                      <a:lnTo>
                        <a:pt x="177" y="0"/>
                      </a:lnTo>
                      <a:lnTo>
                        <a:pt x="177" y="89"/>
                      </a:lnTo>
                      <a:lnTo>
                        <a:pt x="176" y="109"/>
                      </a:lnTo>
                      <a:lnTo>
                        <a:pt x="172" y="125"/>
                      </a:lnTo>
                      <a:lnTo>
                        <a:pt x="164" y="138"/>
                      </a:lnTo>
                      <a:lnTo>
                        <a:pt x="152" y="148"/>
                      </a:lnTo>
                      <a:lnTo>
                        <a:pt x="136" y="156"/>
                      </a:lnTo>
                      <a:lnTo>
                        <a:pt x="115" y="160"/>
                      </a:lnTo>
                      <a:lnTo>
                        <a:pt x="89" y="161"/>
                      </a:lnTo>
                      <a:lnTo>
                        <a:pt x="60" y="160"/>
                      </a:lnTo>
                      <a:lnTo>
                        <a:pt x="38" y="156"/>
                      </a:lnTo>
                      <a:lnTo>
                        <a:pt x="22" y="148"/>
                      </a:lnTo>
                      <a:lnTo>
                        <a:pt x="12" y="138"/>
                      </a:lnTo>
                      <a:lnTo>
                        <a:pt x="4" y="125"/>
                      </a:lnTo>
                      <a:lnTo>
                        <a:pt x="1" y="109"/>
                      </a:lnTo>
                      <a:lnTo>
                        <a:pt x="0" y="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1" name="Freeform 436">
                  <a:extLst>
                    <a:ext uri="{FF2B5EF4-FFF2-40B4-BE49-F238E27FC236}">
                      <a16:creationId xmlns:a16="http://schemas.microsoft.com/office/drawing/2014/main" id="{E5CF60ED-E392-45D1-9A7E-1EC29BD9E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038" y="2297113"/>
                  <a:ext cx="255588" cy="279400"/>
                </a:xfrm>
                <a:custGeom>
                  <a:avLst/>
                  <a:gdLst>
                    <a:gd name="T0" fmla="*/ 0 w 161"/>
                    <a:gd name="T1" fmla="*/ 0 h 176"/>
                    <a:gd name="T2" fmla="*/ 89 w 161"/>
                    <a:gd name="T3" fmla="*/ 0 h 176"/>
                    <a:gd name="T4" fmla="*/ 109 w 161"/>
                    <a:gd name="T5" fmla="*/ 1 h 176"/>
                    <a:gd name="T6" fmla="*/ 125 w 161"/>
                    <a:gd name="T7" fmla="*/ 5 h 176"/>
                    <a:gd name="T8" fmla="*/ 138 w 161"/>
                    <a:gd name="T9" fmla="*/ 13 h 176"/>
                    <a:gd name="T10" fmla="*/ 148 w 161"/>
                    <a:gd name="T11" fmla="*/ 24 h 176"/>
                    <a:gd name="T12" fmla="*/ 156 w 161"/>
                    <a:gd name="T13" fmla="*/ 40 h 176"/>
                    <a:gd name="T14" fmla="*/ 160 w 161"/>
                    <a:gd name="T15" fmla="*/ 61 h 176"/>
                    <a:gd name="T16" fmla="*/ 161 w 161"/>
                    <a:gd name="T17" fmla="*/ 89 h 176"/>
                    <a:gd name="T18" fmla="*/ 160 w 161"/>
                    <a:gd name="T19" fmla="*/ 116 h 176"/>
                    <a:gd name="T20" fmla="*/ 156 w 161"/>
                    <a:gd name="T21" fmla="*/ 138 h 176"/>
                    <a:gd name="T22" fmla="*/ 148 w 161"/>
                    <a:gd name="T23" fmla="*/ 154 h 176"/>
                    <a:gd name="T24" fmla="*/ 138 w 161"/>
                    <a:gd name="T25" fmla="*/ 164 h 176"/>
                    <a:gd name="T26" fmla="*/ 125 w 161"/>
                    <a:gd name="T27" fmla="*/ 172 h 176"/>
                    <a:gd name="T28" fmla="*/ 109 w 161"/>
                    <a:gd name="T29" fmla="*/ 175 h 176"/>
                    <a:gd name="T30" fmla="*/ 89 w 161"/>
                    <a:gd name="T31" fmla="*/ 176 h 176"/>
                    <a:gd name="T32" fmla="*/ 0 w 161"/>
                    <a:gd name="T33" fmla="*/ 176 h 176"/>
                    <a:gd name="T34" fmla="*/ 0 w 161"/>
                    <a:gd name="T35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1" h="176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109" y="1"/>
                      </a:lnTo>
                      <a:lnTo>
                        <a:pt x="125" y="5"/>
                      </a:lnTo>
                      <a:lnTo>
                        <a:pt x="138" y="13"/>
                      </a:lnTo>
                      <a:lnTo>
                        <a:pt x="148" y="24"/>
                      </a:lnTo>
                      <a:lnTo>
                        <a:pt x="156" y="40"/>
                      </a:lnTo>
                      <a:lnTo>
                        <a:pt x="160" y="61"/>
                      </a:lnTo>
                      <a:lnTo>
                        <a:pt x="161" y="89"/>
                      </a:lnTo>
                      <a:lnTo>
                        <a:pt x="160" y="116"/>
                      </a:lnTo>
                      <a:lnTo>
                        <a:pt x="156" y="138"/>
                      </a:lnTo>
                      <a:lnTo>
                        <a:pt x="148" y="154"/>
                      </a:lnTo>
                      <a:lnTo>
                        <a:pt x="138" y="164"/>
                      </a:lnTo>
                      <a:lnTo>
                        <a:pt x="125" y="172"/>
                      </a:lnTo>
                      <a:lnTo>
                        <a:pt x="109" y="175"/>
                      </a:lnTo>
                      <a:lnTo>
                        <a:pt x="89" y="176"/>
                      </a:lnTo>
                      <a:lnTo>
                        <a:pt x="0" y="1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2" name="Freeform 437">
                  <a:extLst>
                    <a:ext uri="{FF2B5EF4-FFF2-40B4-BE49-F238E27FC236}">
                      <a16:creationId xmlns:a16="http://schemas.microsoft.com/office/drawing/2014/main" id="{E02E3EBC-4E86-49D2-BA4D-52DDA397E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5" y="2300288"/>
                  <a:ext cx="255588" cy="280988"/>
                </a:xfrm>
                <a:custGeom>
                  <a:avLst/>
                  <a:gdLst>
                    <a:gd name="T0" fmla="*/ 72 w 161"/>
                    <a:gd name="T1" fmla="*/ 0 h 177"/>
                    <a:gd name="T2" fmla="*/ 161 w 161"/>
                    <a:gd name="T3" fmla="*/ 0 h 177"/>
                    <a:gd name="T4" fmla="*/ 161 w 161"/>
                    <a:gd name="T5" fmla="*/ 177 h 177"/>
                    <a:gd name="T6" fmla="*/ 72 w 161"/>
                    <a:gd name="T7" fmla="*/ 177 h 177"/>
                    <a:gd name="T8" fmla="*/ 52 w 161"/>
                    <a:gd name="T9" fmla="*/ 176 h 177"/>
                    <a:gd name="T10" fmla="*/ 37 w 161"/>
                    <a:gd name="T11" fmla="*/ 172 h 177"/>
                    <a:gd name="T12" fmla="*/ 24 w 161"/>
                    <a:gd name="T13" fmla="*/ 164 h 177"/>
                    <a:gd name="T14" fmla="*/ 13 w 161"/>
                    <a:gd name="T15" fmla="*/ 152 h 177"/>
                    <a:gd name="T16" fmla="*/ 5 w 161"/>
                    <a:gd name="T17" fmla="*/ 136 h 177"/>
                    <a:gd name="T18" fmla="*/ 1 w 161"/>
                    <a:gd name="T19" fmla="*/ 115 h 177"/>
                    <a:gd name="T20" fmla="*/ 0 w 161"/>
                    <a:gd name="T21" fmla="*/ 89 h 177"/>
                    <a:gd name="T22" fmla="*/ 1 w 161"/>
                    <a:gd name="T23" fmla="*/ 60 h 177"/>
                    <a:gd name="T24" fmla="*/ 5 w 161"/>
                    <a:gd name="T25" fmla="*/ 38 h 177"/>
                    <a:gd name="T26" fmla="*/ 13 w 161"/>
                    <a:gd name="T27" fmla="*/ 22 h 177"/>
                    <a:gd name="T28" fmla="*/ 24 w 161"/>
                    <a:gd name="T29" fmla="*/ 12 h 177"/>
                    <a:gd name="T30" fmla="*/ 37 w 161"/>
                    <a:gd name="T31" fmla="*/ 5 h 177"/>
                    <a:gd name="T32" fmla="*/ 52 w 161"/>
                    <a:gd name="T33" fmla="*/ 1 h 177"/>
                    <a:gd name="T34" fmla="*/ 72 w 161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1" h="177">
                      <a:moveTo>
                        <a:pt x="72" y="0"/>
                      </a:moveTo>
                      <a:lnTo>
                        <a:pt x="161" y="0"/>
                      </a:lnTo>
                      <a:lnTo>
                        <a:pt x="161" y="177"/>
                      </a:lnTo>
                      <a:lnTo>
                        <a:pt x="72" y="177"/>
                      </a:lnTo>
                      <a:lnTo>
                        <a:pt x="52" y="176"/>
                      </a:lnTo>
                      <a:lnTo>
                        <a:pt x="37" y="172"/>
                      </a:lnTo>
                      <a:lnTo>
                        <a:pt x="24" y="164"/>
                      </a:lnTo>
                      <a:lnTo>
                        <a:pt x="13" y="152"/>
                      </a:lnTo>
                      <a:lnTo>
                        <a:pt x="5" y="136"/>
                      </a:lnTo>
                      <a:lnTo>
                        <a:pt x="1" y="115"/>
                      </a:lnTo>
                      <a:lnTo>
                        <a:pt x="0" y="89"/>
                      </a:lnTo>
                      <a:lnTo>
                        <a:pt x="1" y="60"/>
                      </a:lnTo>
                      <a:lnTo>
                        <a:pt x="5" y="38"/>
                      </a:lnTo>
                      <a:lnTo>
                        <a:pt x="13" y="22"/>
                      </a:lnTo>
                      <a:lnTo>
                        <a:pt x="24" y="12"/>
                      </a:lnTo>
                      <a:lnTo>
                        <a:pt x="37" y="5"/>
                      </a:lnTo>
                      <a:lnTo>
                        <a:pt x="52" y="1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3" name="Freeform 438">
                  <a:extLst>
                    <a:ext uri="{FF2B5EF4-FFF2-40B4-BE49-F238E27FC236}">
                      <a16:creationId xmlns:a16="http://schemas.microsoft.com/office/drawing/2014/main" id="{3400B185-D301-4DDA-875F-DEC2EF8D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038" y="1943100"/>
                  <a:ext cx="279400" cy="255588"/>
                </a:xfrm>
                <a:custGeom>
                  <a:avLst/>
                  <a:gdLst>
                    <a:gd name="T0" fmla="*/ 87 w 176"/>
                    <a:gd name="T1" fmla="*/ 0 h 161"/>
                    <a:gd name="T2" fmla="*/ 116 w 176"/>
                    <a:gd name="T3" fmla="*/ 1 h 161"/>
                    <a:gd name="T4" fmla="*/ 138 w 176"/>
                    <a:gd name="T5" fmla="*/ 5 h 161"/>
                    <a:gd name="T6" fmla="*/ 154 w 176"/>
                    <a:gd name="T7" fmla="*/ 13 h 161"/>
                    <a:gd name="T8" fmla="*/ 164 w 176"/>
                    <a:gd name="T9" fmla="*/ 24 h 161"/>
                    <a:gd name="T10" fmla="*/ 172 w 176"/>
                    <a:gd name="T11" fmla="*/ 37 h 161"/>
                    <a:gd name="T12" fmla="*/ 175 w 176"/>
                    <a:gd name="T13" fmla="*/ 52 h 161"/>
                    <a:gd name="T14" fmla="*/ 176 w 176"/>
                    <a:gd name="T15" fmla="*/ 72 h 161"/>
                    <a:gd name="T16" fmla="*/ 176 w 176"/>
                    <a:gd name="T17" fmla="*/ 161 h 161"/>
                    <a:gd name="T18" fmla="*/ 0 w 176"/>
                    <a:gd name="T19" fmla="*/ 161 h 161"/>
                    <a:gd name="T20" fmla="*/ 0 w 176"/>
                    <a:gd name="T21" fmla="*/ 72 h 161"/>
                    <a:gd name="T22" fmla="*/ 1 w 176"/>
                    <a:gd name="T23" fmla="*/ 52 h 161"/>
                    <a:gd name="T24" fmla="*/ 5 w 176"/>
                    <a:gd name="T25" fmla="*/ 37 h 161"/>
                    <a:gd name="T26" fmla="*/ 13 w 176"/>
                    <a:gd name="T27" fmla="*/ 24 h 161"/>
                    <a:gd name="T28" fmla="*/ 24 w 176"/>
                    <a:gd name="T29" fmla="*/ 13 h 161"/>
                    <a:gd name="T30" fmla="*/ 40 w 176"/>
                    <a:gd name="T31" fmla="*/ 5 h 161"/>
                    <a:gd name="T32" fmla="*/ 61 w 176"/>
                    <a:gd name="T33" fmla="*/ 1 h 161"/>
                    <a:gd name="T34" fmla="*/ 87 w 176"/>
                    <a:gd name="T3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6" h="161">
                      <a:moveTo>
                        <a:pt x="87" y="0"/>
                      </a:moveTo>
                      <a:lnTo>
                        <a:pt x="116" y="1"/>
                      </a:lnTo>
                      <a:lnTo>
                        <a:pt x="138" y="5"/>
                      </a:lnTo>
                      <a:lnTo>
                        <a:pt x="154" y="13"/>
                      </a:lnTo>
                      <a:lnTo>
                        <a:pt x="164" y="24"/>
                      </a:lnTo>
                      <a:lnTo>
                        <a:pt x="172" y="37"/>
                      </a:lnTo>
                      <a:lnTo>
                        <a:pt x="175" y="52"/>
                      </a:lnTo>
                      <a:lnTo>
                        <a:pt x="176" y="72"/>
                      </a:lnTo>
                      <a:lnTo>
                        <a:pt x="176" y="161"/>
                      </a:lnTo>
                      <a:lnTo>
                        <a:pt x="0" y="161"/>
                      </a:lnTo>
                      <a:lnTo>
                        <a:pt x="0" y="72"/>
                      </a:lnTo>
                      <a:lnTo>
                        <a:pt x="1" y="52"/>
                      </a:lnTo>
                      <a:lnTo>
                        <a:pt x="5" y="37"/>
                      </a:lnTo>
                      <a:lnTo>
                        <a:pt x="13" y="24"/>
                      </a:lnTo>
                      <a:lnTo>
                        <a:pt x="24" y="13"/>
                      </a:lnTo>
                      <a:lnTo>
                        <a:pt x="40" y="5"/>
                      </a:lnTo>
                      <a:lnTo>
                        <a:pt x="61" y="1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4" name="Freeform 439">
                  <a:extLst>
                    <a:ext uri="{FF2B5EF4-FFF2-40B4-BE49-F238E27FC236}">
                      <a16:creationId xmlns:a16="http://schemas.microsoft.com/office/drawing/2014/main" id="{3316B907-8EE6-4574-B0AA-9F9F8FC749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038" y="1727200"/>
                  <a:ext cx="292100" cy="292100"/>
                </a:xfrm>
                <a:custGeom>
                  <a:avLst/>
                  <a:gdLst>
                    <a:gd name="T0" fmla="*/ 91 w 184"/>
                    <a:gd name="T1" fmla="*/ 0 h 184"/>
                    <a:gd name="T2" fmla="*/ 116 w 184"/>
                    <a:gd name="T3" fmla="*/ 4 h 184"/>
                    <a:gd name="T4" fmla="*/ 138 w 184"/>
                    <a:gd name="T5" fmla="*/ 13 h 184"/>
                    <a:gd name="T6" fmla="*/ 157 w 184"/>
                    <a:gd name="T7" fmla="*/ 27 h 184"/>
                    <a:gd name="T8" fmla="*/ 171 w 184"/>
                    <a:gd name="T9" fmla="*/ 46 h 184"/>
                    <a:gd name="T10" fmla="*/ 180 w 184"/>
                    <a:gd name="T11" fmla="*/ 68 h 184"/>
                    <a:gd name="T12" fmla="*/ 184 w 184"/>
                    <a:gd name="T13" fmla="*/ 93 h 184"/>
                    <a:gd name="T14" fmla="*/ 180 w 184"/>
                    <a:gd name="T15" fmla="*/ 116 h 184"/>
                    <a:gd name="T16" fmla="*/ 171 w 184"/>
                    <a:gd name="T17" fmla="*/ 139 h 184"/>
                    <a:gd name="T18" fmla="*/ 157 w 184"/>
                    <a:gd name="T19" fmla="*/ 158 h 184"/>
                    <a:gd name="T20" fmla="*/ 138 w 184"/>
                    <a:gd name="T21" fmla="*/ 173 h 184"/>
                    <a:gd name="T22" fmla="*/ 116 w 184"/>
                    <a:gd name="T23" fmla="*/ 182 h 184"/>
                    <a:gd name="T24" fmla="*/ 91 w 184"/>
                    <a:gd name="T25" fmla="*/ 184 h 184"/>
                    <a:gd name="T26" fmla="*/ 66 w 184"/>
                    <a:gd name="T27" fmla="*/ 182 h 184"/>
                    <a:gd name="T28" fmla="*/ 44 w 184"/>
                    <a:gd name="T29" fmla="*/ 173 h 184"/>
                    <a:gd name="T30" fmla="*/ 26 w 184"/>
                    <a:gd name="T31" fmla="*/ 158 h 184"/>
                    <a:gd name="T32" fmla="*/ 11 w 184"/>
                    <a:gd name="T33" fmla="*/ 139 h 184"/>
                    <a:gd name="T34" fmla="*/ 2 w 184"/>
                    <a:gd name="T35" fmla="*/ 116 h 184"/>
                    <a:gd name="T36" fmla="*/ 0 w 184"/>
                    <a:gd name="T37" fmla="*/ 93 h 184"/>
                    <a:gd name="T38" fmla="*/ 2 w 184"/>
                    <a:gd name="T39" fmla="*/ 68 h 184"/>
                    <a:gd name="T40" fmla="*/ 11 w 184"/>
                    <a:gd name="T41" fmla="*/ 46 h 184"/>
                    <a:gd name="T42" fmla="*/ 26 w 184"/>
                    <a:gd name="T43" fmla="*/ 27 h 184"/>
                    <a:gd name="T44" fmla="*/ 44 w 184"/>
                    <a:gd name="T45" fmla="*/ 13 h 184"/>
                    <a:gd name="T46" fmla="*/ 66 w 184"/>
                    <a:gd name="T47" fmla="*/ 4 h 184"/>
                    <a:gd name="T48" fmla="*/ 91 w 184"/>
                    <a:gd name="T4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4" h="184">
                      <a:moveTo>
                        <a:pt x="91" y="0"/>
                      </a:moveTo>
                      <a:lnTo>
                        <a:pt x="116" y="4"/>
                      </a:lnTo>
                      <a:lnTo>
                        <a:pt x="138" y="13"/>
                      </a:lnTo>
                      <a:lnTo>
                        <a:pt x="157" y="27"/>
                      </a:lnTo>
                      <a:lnTo>
                        <a:pt x="171" y="46"/>
                      </a:lnTo>
                      <a:lnTo>
                        <a:pt x="180" y="68"/>
                      </a:lnTo>
                      <a:lnTo>
                        <a:pt x="184" y="93"/>
                      </a:lnTo>
                      <a:lnTo>
                        <a:pt x="180" y="116"/>
                      </a:lnTo>
                      <a:lnTo>
                        <a:pt x="171" y="139"/>
                      </a:lnTo>
                      <a:lnTo>
                        <a:pt x="157" y="158"/>
                      </a:lnTo>
                      <a:lnTo>
                        <a:pt x="138" y="173"/>
                      </a:lnTo>
                      <a:lnTo>
                        <a:pt x="116" y="182"/>
                      </a:lnTo>
                      <a:lnTo>
                        <a:pt x="91" y="184"/>
                      </a:lnTo>
                      <a:lnTo>
                        <a:pt x="66" y="182"/>
                      </a:lnTo>
                      <a:lnTo>
                        <a:pt x="44" y="173"/>
                      </a:lnTo>
                      <a:lnTo>
                        <a:pt x="26" y="158"/>
                      </a:lnTo>
                      <a:lnTo>
                        <a:pt x="11" y="139"/>
                      </a:lnTo>
                      <a:lnTo>
                        <a:pt x="2" y="116"/>
                      </a:lnTo>
                      <a:lnTo>
                        <a:pt x="0" y="93"/>
                      </a:lnTo>
                      <a:lnTo>
                        <a:pt x="2" y="68"/>
                      </a:lnTo>
                      <a:lnTo>
                        <a:pt x="11" y="46"/>
                      </a:lnTo>
                      <a:lnTo>
                        <a:pt x="26" y="27"/>
                      </a:lnTo>
                      <a:lnTo>
                        <a:pt x="44" y="13"/>
                      </a:lnTo>
                      <a:lnTo>
                        <a:pt x="66" y="4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5" name="Freeform 440">
                  <a:extLst>
                    <a:ext uri="{FF2B5EF4-FFF2-40B4-BE49-F238E27FC236}">
                      <a16:creationId xmlns:a16="http://schemas.microsoft.com/office/drawing/2014/main" id="{3086C432-222C-4498-BA64-774DB3DAE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7788" y="1766888"/>
                  <a:ext cx="219075" cy="217488"/>
                </a:xfrm>
                <a:custGeom>
                  <a:avLst/>
                  <a:gdLst>
                    <a:gd name="T0" fmla="*/ 70 w 138"/>
                    <a:gd name="T1" fmla="*/ 0 h 137"/>
                    <a:gd name="T2" fmla="*/ 91 w 138"/>
                    <a:gd name="T3" fmla="*/ 2 h 137"/>
                    <a:gd name="T4" fmla="*/ 110 w 138"/>
                    <a:gd name="T5" fmla="*/ 13 h 137"/>
                    <a:gd name="T6" fmla="*/ 125 w 138"/>
                    <a:gd name="T7" fmla="*/ 27 h 137"/>
                    <a:gd name="T8" fmla="*/ 135 w 138"/>
                    <a:gd name="T9" fmla="*/ 47 h 137"/>
                    <a:gd name="T10" fmla="*/ 138 w 138"/>
                    <a:gd name="T11" fmla="*/ 68 h 137"/>
                    <a:gd name="T12" fmla="*/ 135 w 138"/>
                    <a:gd name="T13" fmla="*/ 90 h 137"/>
                    <a:gd name="T14" fmla="*/ 125 w 138"/>
                    <a:gd name="T15" fmla="*/ 110 h 137"/>
                    <a:gd name="T16" fmla="*/ 110 w 138"/>
                    <a:gd name="T17" fmla="*/ 124 h 137"/>
                    <a:gd name="T18" fmla="*/ 91 w 138"/>
                    <a:gd name="T19" fmla="*/ 133 h 137"/>
                    <a:gd name="T20" fmla="*/ 70 w 138"/>
                    <a:gd name="T21" fmla="*/ 137 h 137"/>
                    <a:gd name="T22" fmla="*/ 48 w 138"/>
                    <a:gd name="T23" fmla="*/ 133 h 137"/>
                    <a:gd name="T24" fmla="*/ 29 w 138"/>
                    <a:gd name="T25" fmla="*/ 124 h 137"/>
                    <a:gd name="T26" fmla="*/ 14 w 138"/>
                    <a:gd name="T27" fmla="*/ 110 h 137"/>
                    <a:gd name="T28" fmla="*/ 4 w 138"/>
                    <a:gd name="T29" fmla="*/ 90 h 137"/>
                    <a:gd name="T30" fmla="*/ 0 w 138"/>
                    <a:gd name="T31" fmla="*/ 68 h 137"/>
                    <a:gd name="T32" fmla="*/ 4 w 138"/>
                    <a:gd name="T33" fmla="*/ 47 h 137"/>
                    <a:gd name="T34" fmla="*/ 14 w 138"/>
                    <a:gd name="T35" fmla="*/ 27 h 137"/>
                    <a:gd name="T36" fmla="*/ 29 w 138"/>
                    <a:gd name="T37" fmla="*/ 13 h 137"/>
                    <a:gd name="T38" fmla="*/ 48 w 138"/>
                    <a:gd name="T39" fmla="*/ 2 h 137"/>
                    <a:gd name="T40" fmla="*/ 70 w 138"/>
                    <a:gd name="T41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7">
                      <a:moveTo>
                        <a:pt x="70" y="0"/>
                      </a:moveTo>
                      <a:lnTo>
                        <a:pt x="91" y="2"/>
                      </a:lnTo>
                      <a:lnTo>
                        <a:pt x="110" y="13"/>
                      </a:lnTo>
                      <a:lnTo>
                        <a:pt x="125" y="27"/>
                      </a:lnTo>
                      <a:lnTo>
                        <a:pt x="135" y="47"/>
                      </a:lnTo>
                      <a:lnTo>
                        <a:pt x="138" y="68"/>
                      </a:lnTo>
                      <a:lnTo>
                        <a:pt x="135" y="90"/>
                      </a:lnTo>
                      <a:lnTo>
                        <a:pt x="125" y="110"/>
                      </a:lnTo>
                      <a:lnTo>
                        <a:pt x="110" y="124"/>
                      </a:lnTo>
                      <a:lnTo>
                        <a:pt x="91" y="133"/>
                      </a:lnTo>
                      <a:lnTo>
                        <a:pt x="70" y="137"/>
                      </a:lnTo>
                      <a:lnTo>
                        <a:pt x="48" y="133"/>
                      </a:lnTo>
                      <a:lnTo>
                        <a:pt x="29" y="124"/>
                      </a:lnTo>
                      <a:lnTo>
                        <a:pt x="14" y="110"/>
                      </a:lnTo>
                      <a:lnTo>
                        <a:pt x="4" y="90"/>
                      </a:lnTo>
                      <a:lnTo>
                        <a:pt x="0" y="68"/>
                      </a:lnTo>
                      <a:lnTo>
                        <a:pt x="4" y="47"/>
                      </a:lnTo>
                      <a:lnTo>
                        <a:pt x="14" y="27"/>
                      </a:lnTo>
                      <a:lnTo>
                        <a:pt x="29" y="13"/>
                      </a:lnTo>
                      <a:lnTo>
                        <a:pt x="48" y="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6" name="Freeform 441">
                  <a:extLst>
                    <a:ext uri="{FF2B5EF4-FFF2-40B4-BE49-F238E27FC236}">
                      <a16:creationId xmlns:a16="http://schemas.microsoft.com/office/drawing/2014/main" id="{30C78E44-2EE1-4DD2-9438-150F06F00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375" y="2068513"/>
                  <a:ext cx="735013" cy="736600"/>
                </a:xfrm>
                <a:custGeom>
                  <a:avLst/>
                  <a:gdLst>
                    <a:gd name="T0" fmla="*/ 231 w 463"/>
                    <a:gd name="T1" fmla="*/ 0 h 464"/>
                    <a:gd name="T2" fmla="*/ 273 w 463"/>
                    <a:gd name="T3" fmla="*/ 3 h 464"/>
                    <a:gd name="T4" fmla="*/ 313 w 463"/>
                    <a:gd name="T5" fmla="*/ 14 h 464"/>
                    <a:gd name="T6" fmla="*/ 349 w 463"/>
                    <a:gd name="T7" fmla="*/ 31 h 464"/>
                    <a:gd name="T8" fmla="*/ 381 w 463"/>
                    <a:gd name="T9" fmla="*/ 55 h 464"/>
                    <a:gd name="T10" fmla="*/ 409 w 463"/>
                    <a:gd name="T11" fmla="*/ 82 h 464"/>
                    <a:gd name="T12" fmla="*/ 432 w 463"/>
                    <a:gd name="T13" fmla="*/ 115 h 464"/>
                    <a:gd name="T14" fmla="*/ 449 w 463"/>
                    <a:gd name="T15" fmla="*/ 150 h 464"/>
                    <a:gd name="T16" fmla="*/ 461 w 463"/>
                    <a:gd name="T17" fmla="*/ 189 h 464"/>
                    <a:gd name="T18" fmla="*/ 463 w 463"/>
                    <a:gd name="T19" fmla="*/ 231 h 464"/>
                    <a:gd name="T20" fmla="*/ 461 w 463"/>
                    <a:gd name="T21" fmla="*/ 273 h 464"/>
                    <a:gd name="T22" fmla="*/ 449 w 463"/>
                    <a:gd name="T23" fmla="*/ 312 h 464"/>
                    <a:gd name="T24" fmla="*/ 432 w 463"/>
                    <a:gd name="T25" fmla="*/ 349 h 464"/>
                    <a:gd name="T26" fmla="*/ 409 w 463"/>
                    <a:gd name="T27" fmla="*/ 382 h 464"/>
                    <a:gd name="T28" fmla="*/ 381 w 463"/>
                    <a:gd name="T29" fmla="*/ 409 h 464"/>
                    <a:gd name="T30" fmla="*/ 349 w 463"/>
                    <a:gd name="T31" fmla="*/ 432 h 464"/>
                    <a:gd name="T32" fmla="*/ 313 w 463"/>
                    <a:gd name="T33" fmla="*/ 450 h 464"/>
                    <a:gd name="T34" fmla="*/ 273 w 463"/>
                    <a:gd name="T35" fmla="*/ 460 h 464"/>
                    <a:gd name="T36" fmla="*/ 231 w 463"/>
                    <a:gd name="T37" fmla="*/ 464 h 464"/>
                    <a:gd name="T38" fmla="*/ 190 w 463"/>
                    <a:gd name="T39" fmla="*/ 460 h 464"/>
                    <a:gd name="T40" fmla="*/ 150 w 463"/>
                    <a:gd name="T41" fmla="*/ 450 h 464"/>
                    <a:gd name="T42" fmla="*/ 115 w 463"/>
                    <a:gd name="T43" fmla="*/ 432 h 464"/>
                    <a:gd name="T44" fmla="*/ 82 w 463"/>
                    <a:gd name="T45" fmla="*/ 409 h 464"/>
                    <a:gd name="T46" fmla="*/ 53 w 463"/>
                    <a:gd name="T47" fmla="*/ 382 h 464"/>
                    <a:gd name="T48" fmla="*/ 31 w 463"/>
                    <a:gd name="T49" fmla="*/ 349 h 464"/>
                    <a:gd name="T50" fmla="*/ 14 w 463"/>
                    <a:gd name="T51" fmla="*/ 312 h 464"/>
                    <a:gd name="T52" fmla="*/ 4 w 463"/>
                    <a:gd name="T53" fmla="*/ 273 h 464"/>
                    <a:gd name="T54" fmla="*/ 0 w 463"/>
                    <a:gd name="T55" fmla="*/ 231 h 464"/>
                    <a:gd name="T56" fmla="*/ 4 w 463"/>
                    <a:gd name="T57" fmla="*/ 189 h 464"/>
                    <a:gd name="T58" fmla="*/ 14 w 463"/>
                    <a:gd name="T59" fmla="*/ 150 h 464"/>
                    <a:gd name="T60" fmla="*/ 31 w 463"/>
                    <a:gd name="T61" fmla="*/ 115 h 464"/>
                    <a:gd name="T62" fmla="*/ 53 w 463"/>
                    <a:gd name="T63" fmla="*/ 82 h 464"/>
                    <a:gd name="T64" fmla="*/ 82 w 463"/>
                    <a:gd name="T65" fmla="*/ 55 h 464"/>
                    <a:gd name="T66" fmla="*/ 115 w 463"/>
                    <a:gd name="T67" fmla="*/ 31 h 464"/>
                    <a:gd name="T68" fmla="*/ 150 w 463"/>
                    <a:gd name="T69" fmla="*/ 14 h 464"/>
                    <a:gd name="T70" fmla="*/ 190 w 463"/>
                    <a:gd name="T71" fmla="*/ 3 h 464"/>
                    <a:gd name="T72" fmla="*/ 231 w 463"/>
                    <a:gd name="T73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63" h="464">
                      <a:moveTo>
                        <a:pt x="231" y="0"/>
                      </a:moveTo>
                      <a:lnTo>
                        <a:pt x="273" y="3"/>
                      </a:lnTo>
                      <a:lnTo>
                        <a:pt x="313" y="14"/>
                      </a:lnTo>
                      <a:lnTo>
                        <a:pt x="349" y="31"/>
                      </a:lnTo>
                      <a:lnTo>
                        <a:pt x="381" y="55"/>
                      </a:lnTo>
                      <a:lnTo>
                        <a:pt x="409" y="82"/>
                      </a:lnTo>
                      <a:lnTo>
                        <a:pt x="432" y="115"/>
                      </a:lnTo>
                      <a:lnTo>
                        <a:pt x="449" y="150"/>
                      </a:lnTo>
                      <a:lnTo>
                        <a:pt x="461" y="189"/>
                      </a:lnTo>
                      <a:lnTo>
                        <a:pt x="463" y="231"/>
                      </a:lnTo>
                      <a:lnTo>
                        <a:pt x="461" y="273"/>
                      </a:lnTo>
                      <a:lnTo>
                        <a:pt x="449" y="312"/>
                      </a:lnTo>
                      <a:lnTo>
                        <a:pt x="432" y="349"/>
                      </a:lnTo>
                      <a:lnTo>
                        <a:pt x="409" y="382"/>
                      </a:lnTo>
                      <a:lnTo>
                        <a:pt x="381" y="409"/>
                      </a:lnTo>
                      <a:lnTo>
                        <a:pt x="349" y="432"/>
                      </a:lnTo>
                      <a:lnTo>
                        <a:pt x="313" y="450"/>
                      </a:lnTo>
                      <a:lnTo>
                        <a:pt x="273" y="460"/>
                      </a:lnTo>
                      <a:lnTo>
                        <a:pt x="231" y="464"/>
                      </a:lnTo>
                      <a:lnTo>
                        <a:pt x="190" y="460"/>
                      </a:lnTo>
                      <a:lnTo>
                        <a:pt x="150" y="450"/>
                      </a:lnTo>
                      <a:lnTo>
                        <a:pt x="115" y="432"/>
                      </a:lnTo>
                      <a:lnTo>
                        <a:pt x="82" y="409"/>
                      </a:lnTo>
                      <a:lnTo>
                        <a:pt x="53" y="382"/>
                      </a:lnTo>
                      <a:lnTo>
                        <a:pt x="31" y="349"/>
                      </a:lnTo>
                      <a:lnTo>
                        <a:pt x="14" y="312"/>
                      </a:lnTo>
                      <a:lnTo>
                        <a:pt x="4" y="273"/>
                      </a:lnTo>
                      <a:lnTo>
                        <a:pt x="0" y="231"/>
                      </a:lnTo>
                      <a:lnTo>
                        <a:pt x="4" y="189"/>
                      </a:lnTo>
                      <a:lnTo>
                        <a:pt x="14" y="150"/>
                      </a:lnTo>
                      <a:lnTo>
                        <a:pt x="31" y="115"/>
                      </a:lnTo>
                      <a:lnTo>
                        <a:pt x="53" y="82"/>
                      </a:lnTo>
                      <a:lnTo>
                        <a:pt x="82" y="55"/>
                      </a:lnTo>
                      <a:lnTo>
                        <a:pt x="115" y="31"/>
                      </a:lnTo>
                      <a:lnTo>
                        <a:pt x="150" y="14"/>
                      </a:lnTo>
                      <a:lnTo>
                        <a:pt x="190" y="3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rgbClr val="61F9FF"/>
                </a:solidFill>
                <a:ln w="0">
                  <a:solidFill>
                    <a:srgbClr val="61F9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7" name="Freeform 442">
                  <a:extLst>
                    <a:ext uri="{FF2B5EF4-FFF2-40B4-BE49-F238E27FC236}">
                      <a16:creationId xmlns:a16="http://schemas.microsoft.com/office/drawing/2014/main" id="{02B2D4DE-AC6E-47CA-AD45-EB9C6616B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938" y="2124075"/>
                  <a:ext cx="623888" cy="623888"/>
                </a:xfrm>
                <a:custGeom>
                  <a:avLst/>
                  <a:gdLst>
                    <a:gd name="T0" fmla="*/ 196 w 393"/>
                    <a:gd name="T1" fmla="*/ 0 h 393"/>
                    <a:gd name="T2" fmla="*/ 236 w 393"/>
                    <a:gd name="T3" fmla="*/ 4 h 393"/>
                    <a:gd name="T4" fmla="*/ 272 w 393"/>
                    <a:gd name="T5" fmla="*/ 16 h 393"/>
                    <a:gd name="T6" fmla="*/ 306 w 393"/>
                    <a:gd name="T7" fmla="*/ 34 h 393"/>
                    <a:gd name="T8" fmla="*/ 335 w 393"/>
                    <a:gd name="T9" fmla="*/ 57 h 393"/>
                    <a:gd name="T10" fmla="*/ 359 w 393"/>
                    <a:gd name="T11" fmla="*/ 88 h 393"/>
                    <a:gd name="T12" fmla="*/ 377 w 393"/>
                    <a:gd name="T13" fmla="*/ 120 h 393"/>
                    <a:gd name="T14" fmla="*/ 389 w 393"/>
                    <a:gd name="T15" fmla="*/ 157 h 393"/>
                    <a:gd name="T16" fmla="*/ 393 w 393"/>
                    <a:gd name="T17" fmla="*/ 196 h 393"/>
                    <a:gd name="T18" fmla="*/ 389 w 393"/>
                    <a:gd name="T19" fmla="*/ 236 h 393"/>
                    <a:gd name="T20" fmla="*/ 377 w 393"/>
                    <a:gd name="T21" fmla="*/ 273 h 393"/>
                    <a:gd name="T22" fmla="*/ 359 w 393"/>
                    <a:gd name="T23" fmla="*/ 306 h 393"/>
                    <a:gd name="T24" fmla="*/ 335 w 393"/>
                    <a:gd name="T25" fmla="*/ 335 h 393"/>
                    <a:gd name="T26" fmla="*/ 306 w 393"/>
                    <a:gd name="T27" fmla="*/ 360 h 393"/>
                    <a:gd name="T28" fmla="*/ 272 w 393"/>
                    <a:gd name="T29" fmla="*/ 377 h 393"/>
                    <a:gd name="T30" fmla="*/ 236 w 393"/>
                    <a:gd name="T31" fmla="*/ 389 h 393"/>
                    <a:gd name="T32" fmla="*/ 196 w 393"/>
                    <a:gd name="T33" fmla="*/ 393 h 393"/>
                    <a:gd name="T34" fmla="*/ 157 w 393"/>
                    <a:gd name="T35" fmla="*/ 389 h 393"/>
                    <a:gd name="T36" fmla="*/ 121 w 393"/>
                    <a:gd name="T37" fmla="*/ 377 h 393"/>
                    <a:gd name="T38" fmla="*/ 86 w 393"/>
                    <a:gd name="T39" fmla="*/ 360 h 393"/>
                    <a:gd name="T40" fmla="*/ 58 w 393"/>
                    <a:gd name="T41" fmla="*/ 335 h 393"/>
                    <a:gd name="T42" fmla="*/ 34 w 393"/>
                    <a:gd name="T43" fmla="*/ 306 h 393"/>
                    <a:gd name="T44" fmla="*/ 16 w 393"/>
                    <a:gd name="T45" fmla="*/ 273 h 393"/>
                    <a:gd name="T46" fmla="*/ 4 w 393"/>
                    <a:gd name="T47" fmla="*/ 236 h 393"/>
                    <a:gd name="T48" fmla="*/ 0 w 393"/>
                    <a:gd name="T49" fmla="*/ 196 h 393"/>
                    <a:gd name="T50" fmla="*/ 4 w 393"/>
                    <a:gd name="T51" fmla="*/ 157 h 393"/>
                    <a:gd name="T52" fmla="*/ 16 w 393"/>
                    <a:gd name="T53" fmla="*/ 120 h 393"/>
                    <a:gd name="T54" fmla="*/ 34 w 393"/>
                    <a:gd name="T55" fmla="*/ 88 h 393"/>
                    <a:gd name="T56" fmla="*/ 58 w 393"/>
                    <a:gd name="T57" fmla="*/ 57 h 393"/>
                    <a:gd name="T58" fmla="*/ 86 w 393"/>
                    <a:gd name="T59" fmla="*/ 34 h 393"/>
                    <a:gd name="T60" fmla="*/ 121 w 393"/>
                    <a:gd name="T61" fmla="*/ 16 h 393"/>
                    <a:gd name="T62" fmla="*/ 157 w 393"/>
                    <a:gd name="T63" fmla="*/ 4 h 393"/>
                    <a:gd name="T64" fmla="*/ 196 w 393"/>
                    <a:gd name="T65" fmla="*/ 0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3" h="393">
                      <a:moveTo>
                        <a:pt x="196" y="0"/>
                      </a:moveTo>
                      <a:lnTo>
                        <a:pt x="236" y="4"/>
                      </a:lnTo>
                      <a:lnTo>
                        <a:pt x="272" y="16"/>
                      </a:lnTo>
                      <a:lnTo>
                        <a:pt x="306" y="34"/>
                      </a:lnTo>
                      <a:lnTo>
                        <a:pt x="335" y="57"/>
                      </a:lnTo>
                      <a:lnTo>
                        <a:pt x="359" y="88"/>
                      </a:lnTo>
                      <a:lnTo>
                        <a:pt x="377" y="120"/>
                      </a:lnTo>
                      <a:lnTo>
                        <a:pt x="389" y="157"/>
                      </a:lnTo>
                      <a:lnTo>
                        <a:pt x="393" y="196"/>
                      </a:lnTo>
                      <a:lnTo>
                        <a:pt x="389" y="236"/>
                      </a:lnTo>
                      <a:lnTo>
                        <a:pt x="377" y="273"/>
                      </a:lnTo>
                      <a:lnTo>
                        <a:pt x="359" y="306"/>
                      </a:lnTo>
                      <a:lnTo>
                        <a:pt x="335" y="335"/>
                      </a:lnTo>
                      <a:lnTo>
                        <a:pt x="306" y="360"/>
                      </a:lnTo>
                      <a:lnTo>
                        <a:pt x="272" y="377"/>
                      </a:lnTo>
                      <a:lnTo>
                        <a:pt x="236" y="389"/>
                      </a:lnTo>
                      <a:lnTo>
                        <a:pt x="196" y="393"/>
                      </a:lnTo>
                      <a:lnTo>
                        <a:pt x="157" y="389"/>
                      </a:lnTo>
                      <a:lnTo>
                        <a:pt x="121" y="377"/>
                      </a:lnTo>
                      <a:lnTo>
                        <a:pt x="86" y="360"/>
                      </a:lnTo>
                      <a:lnTo>
                        <a:pt x="58" y="335"/>
                      </a:lnTo>
                      <a:lnTo>
                        <a:pt x="34" y="306"/>
                      </a:lnTo>
                      <a:lnTo>
                        <a:pt x="16" y="273"/>
                      </a:lnTo>
                      <a:lnTo>
                        <a:pt x="4" y="236"/>
                      </a:lnTo>
                      <a:lnTo>
                        <a:pt x="0" y="196"/>
                      </a:lnTo>
                      <a:lnTo>
                        <a:pt x="4" y="157"/>
                      </a:lnTo>
                      <a:lnTo>
                        <a:pt x="16" y="120"/>
                      </a:lnTo>
                      <a:lnTo>
                        <a:pt x="34" y="88"/>
                      </a:lnTo>
                      <a:lnTo>
                        <a:pt x="58" y="57"/>
                      </a:lnTo>
                      <a:lnTo>
                        <a:pt x="86" y="34"/>
                      </a:lnTo>
                      <a:lnTo>
                        <a:pt x="121" y="16"/>
                      </a:lnTo>
                      <a:lnTo>
                        <a:pt x="157" y="4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8" name="Freeform 443">
                  <a:extLst>
                    <a:ext uri="{FF2B5EF4-FFF2-40B4-BE49-F238E27FC236}">
                      <a16:creationId xmlns:a16="http://schemas.microsoft.com/office/drawing/2014/main" id="{A65938B8-EDAE-43B2-8F4F-4ACB003AE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1981200"/>
                  <a:ext cx="52388" cy="249238"/>
                </a:xfrm>
                <a:custGeom>
                  <a:avLst/>
                  <a:gdLst>
                    <a:gd name="T0" fmla="*/ 16 w 33"/>
                    <a:gd name="T1" fmla="*/ 0 h 157"/>
                    <a:gd name="T2" fmla="*/ 21 w 33"/>
                    <a:gd name="T3" fmla="*/ 1 h 157"/>
                    <a:gd name="T4" fmla="*/ 26 w 33"/>
                    <a:gd name="T5" fmla="*/ 2 h 157"/>
                    <a:gd name="T6" fmla="*/ 29 w 33"/>
                    <a:gd name="T7" fmla="*/ 6 h 157"/>
                    <a:gd name="T8" fmla="*/ 32 w 33"/>
                    <a:gd name="T9" fmla="*/ 10 h 157"/>
                    <a:gd name="T10" fmla="*/ 33 w 33"/>
                    <a:gd name="T11" fmla="*/ 15 h 157"/>
                    <a:gd name="T12" fmla="*/ 33 w 33"/>
                    <a:gd name="T13" fmla="*/ 140 h 157"/>
                    <a:gd name="T14" fmla="*/ 32 w 33"/>
                    <a:gd name="T15" fmla="*/ 145 h 157"/>
                    <a:gd name="T16" fmla="*/ 29 w 33"/>
                    <a:gd name="T17" fmla="*/ 149 h 157"/>
                    <a:gd name="T18" fmla="*/ 26 w 33"/>
                    <a:gd name="T19" fmla="*/ 153 h 157"/>
                    <a:gd name="T20" fmla="*/ 21 w 33"/>
                    <a:gd name="T21" fmla="*/ 155 h 157"/>
                    <a:gd name="T22" fmla="*/ 16 w 33"/>
                    <a:gd name="T23" fmla="*/ 157 h 157"/>
                    <a:gd name="T24" fmla="*/ 11 w 33"/>
                    <a:gd name="T25" fmla="*/ 155 h 157"/>
                    <a:gd name="T26" fmla="*/ 7 w 33"/>
                    <a:gd name="T27" fmla="*/ 153 h 157"/>
                    <a:gd name="T28" fmla="*/ 3 w 33"/>
                    <a:gd name="T29" fmla="*/ 149 h 157"/>
                    <a:gd name="T30" fmla="*/ 2 w 33"/>
                    <a:gd name="T31" fmla="*/ 145 h 157"/>
                    <a:gd name="T32" fmla="*/ 0 w 33"/>
                    <a:gd name="T33" fmla="*/ 140 h 157"/>
                    <a:gd name="T34" fmla="*/ 0 w 33"/>
                    <a:gd name="T35" fmla="*/ 15 h 157"/>
                    <a:gd name="T36" fmla="*/ 2 w 33"/>
                    <a:gd name="T37" fmla="*/ 10 h 157"/>
                    <a:gd name="T38" fmla="*/ 3 w 33"/>
                    <a:gd name="T39" fmla="*/ 6 h 157"/>
                    <a:gd name="T40" fmla="*/ 7 w 33"/>
                    <a:gd name="T41" fmla="*/ 2 h 157"/>
                    <a:gd name="T42" fmla="*/ 11 w 33"/>
                    <a:gd name="T43" fmla="*/ 1 h 157"/>
                    <a:gd name="T44" fmla="*/ 16 w 33"/>
                    <a:gd name="T4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3" h="157">
                      <a:moveTo>
                        <a:pt x="16" y="0"/>
                      </a:moveTo>
                      <a:lnTo>
                        <a:pt x="21" y="1"/>
                      </a:lnTo>
                      <a:lnTo>
                        <a:pt x="26" y="2"/>
                      </a:lnTo>
                      <a:lnTo>
                        <a:pt x="29" y="6"/>
                      </a:lnTo>
                      <a:lnTo>
                        <a:pt x="32" y="10"/>
                      </a:lnTo>
                      <a:lnTo>
                        <a:pt x="33" y="15"/>
                      </a:lnTo>
                      <a:lnTo>
                        <a:pt x="33" y="140"/>
                      </a:lnTo>
                      <a:lnTo>
                        <a:pt x="32" y="145"/>
                      </a:lnTo>
                      <a:lnTo>
                        <a:pt x="29" y="149"/>
                      </a:lnTo>
                      <a:lnTo>
                        <a:pt x="26" y="153"/>
                      </a:lnTo>
                      <a:lnTo>
                        <a:pt x="21" y="155"/>
                      </a:lnTo>
                      <a:lnTo>
                        <a:pt x="16" y="157"/>
                      </a:lnTo>
                      <a:lnTo>
                        <a:pt x="11" y="155"/>
                      </a:lnTo>
                      <a:lnTo>
                        <a:pt x="7" y="153"/>
                      </a:lnTo>
                      <a:lnTo>
                        <a:pt x="3" y="149"/>
                      </a:lnTo>
                      <a:lnTo>
                        <a:pt x="2" y="145"/>
                      </a:lnTo>
                      <a:lnTo>
                        <a:pt x="0" y="140"/>
                      </a:lnTo>
                      <a:lnTo>
                        <a:pt x="0" y="15"/>
                      </a:lnTo>
                      <a:lnTo>
                        <a:pt x="2" y="10"/>
                      </a:lnTo>
                      <a:lnTo>
                        <a:pt x="3" y="6"/>
                      </a:lnTo>
                      <a:lnTo>
                        <a:pt x="7" y="2"/>
                      </a:lnTo>
                      <a:lnTo>
                        <a:pt x="11" y="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89" name="Freeform 444">
                  <a:extLst>
                    <a:ext uri="{FF2B5EF4-FFF2-40B4-BE49-F238E27FC236}">
                      <a16:creationId xmlns:a16="http://schemas.microsoft.com/office/drawing/2014/main" id="{FDD625AA-50E2-4D4B-87DF-B826EA2C4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4163" y="1981200"/>
                  <a:ext cx="49213" cy="249238"/>
                </a:xfrm>
                <a:custGeom>
                  <a:avLst/>
                  <a:gdLst>
                    <a:gd name="T0" fmla="*/ 16 w 31"/>
                    <a:gd name="T1" fmla="*/ 0 h 157"/>
                    <a:gd name="T2" fmla="*/ 21 w 31"/>
                    <a:gd name="T3" fmla="*/ 1 h 157"/>
                    <a:gd name="T4" fmla="*/ 25 w 31"/>
                    <a:gd name="T5" fmla="*/ 2 h 157"/>
                    <a:gd name="T6" fmla="*/ 29 w 31"/>
                    <a:gd name="T7" fmla="*/ 6 h 157"/>
                    <a:gd name="T8" fmla="*/ 31 w 31"/>
                    <a:gd name="T9" fmla="*/ 10 h 157"/>
                    <a:gd name="T10" fmla="*/ 31 w 31"/>
                    <a:gd name="T11" fmla="*/ 15 h 157"/>
                    <a:gd name="T12" fmla="*/ 31 w 31"/>
                    <a:gd name="T13" fmla="*/ 140 h 157"/>
                    <a:gd name="T14" fmla="*/ 31 w 31"/>
                    <a:gd name="T15" fmla="*/ 145 h 157"/>
                    <a:gd name="T16" fmla="*/ 29 w 31"/>
                    <a:gd name="T17" fmla="*/ 149 h 157"/>
                    <a:gd name="T18" fmla="*/ 25 w 31"/>
                    <a:gd name="T19" fmla="*/ 153 h 157"/>
                    <a:gd name="T20" fmla="*/ 21 w 31"/>
                    <a:gd name="T21" fmla="*/ 155 h 157"/>
                    <a:gd name="T22" fmla="*/ 16 w 31"/>
                    <a:gd name="T23" fmla="*/ 157 h 157"/>
                    <a:gd name="T24" fmla="*/ 11 w 31"/>
                    <a:gd name="T25" fmla="*/ 155 h 157"/>
                    <a:gd name="T26" fmla="*/ 7 w 31"/>
                    <a:gd name="T27" fmla="*/ 153 h 157"/>
                    <a:gd name="T28" fmla="*/ 3 w 31"/>
                    <a:gd name="T29" fmla="*/ 149 h 157"/>
                    <a:gd name="T30" fmla="*/ 0 w 31"/>
                    <a:gd name="T31" fmla="*/ 145 h 157"/>
                    <a:gd name="T32" fmla="*/ 0 w 31"/>
                    <a:gd name="T33" fmla="*/ 140 h 157"/>
                    <a:gd name="T34" fmla="*/ 0 w 31"/>
                    <a:gd name="T35" fmla="*/ 15 h 157"/>
                    <a:gd name="T36" fmla="*/ 0 w 31"/>
                    <a:gd name="T37" fmla="*/ 10 h 157"/>
                    <a:gd name="T38" fmla="*/ 3 w 31"/>
                    <a:gd name="T39" fmla="*/ 6 h 157"/>
                    <a:gd name="T40" fmla="*/ 7 w 31"/>
                    <a:gd name="T41" fmla="*/ 2 h 157"/>
                    <a:gd name="T42" fmla="*/ 11 w 31"/>
                    <a:gd name="T43" fmla="*/ 1 h 157"/>
                    <a:gd name="T44" fmla="*/ 16 w 31"/>
                    <a:gd name="T4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157">
                      <a:moveTo>
                        <a:pt x="16" y="0"/>
                      </a:moveTo>
                      <a:lnTo>
                        <a:pt x="21" y="1"/>
                      </a:lnTo>
                      <a:lnTo>
                        <a:pt x="25" y="2"/>
                      </a:lnTo>
                      <a:lnTo>
                        <a:pt x="29" y="6"/>
                      </a:lnTo>
                      <a:lnTo>
                        <a:pt x="31" y="10"/>
                      </a:lnTo>
                      <a:lnTo>
                        <a:pt x="31" y="15"/>
                      </a:lnTo>
                      <a:lnTo>
                        <a:pt x="31" y="140"/>
                      </a:lnTo>
                      <a:lnTo>
                        <a:pt x="31" y="145"/>
                      </a:lnTo>
                      <a:lnTo>
                        <a:pt x="29" y="149"/>
                      </a:lnTo>
                      <a:lnTo>
                        <a:pt x="25" y="153"/>
                      </a:lnTo>
                      <a:lnTo>
                        <a:pt x="21" y="155"/>
                      </a:lnTo>
                      <a:lnTo>
                        <a:pt x="16" y="157"/>
                      </a:lnTo>
                      <a:lnTo>
                        <a:pt x="11" y="155"/>
                      </a:lnTo>
                      <a:lnTo>
                        <a:pt x="7" y="153"/>
                      </a:lnTo>
                      <a:lnTo>
                        <a:pt x="3" y="149"/>
                      </a:lnTo>
                      <a:lnTo>
                        <a:pt x="0" y="145"/>
                      </a:lnTo>
                      <a:lnTo>
                        <a:pt x="0" y="14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3" y="6"/>
                      </a:lnTo>
                      <a:lnTo>
                        <a:pt x="7" y="2"/>
                      </a:lnTo>
                      <a:lnTo>
                        <a:pt x="11" y="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Freeform 445">
                  <a:extLst>
                    <a:ext uri="{FF2B5EF4-FFF2-40B4-BE49-F238E27FC236}">
                      <a16:creationId xmlns:a16="http://schemas.microsoft.com/office/drawing/2014/main" id="{025864A7-3F3F-44A4-B467-B9CA0A91B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8013" y="2292350"/>
                  <a:ext cx="293688" cy="293688"/>
                </a:xfrm>
                <a:custGeom>
                  <a:avLst/>
                  <a:gdLst>
                    <a:gd name="T0" fmla="*/ 93 w 185"/>
                    <a:gd name="T1" fmla="*/ 0 h 185"/>
                    <a:gd name="T2" fmla="*/ 117 w 185"/>
                    <a:gd name="T3" fmla="*/ 4 h 185"/>
                    <a:gd name="T4" fmla="*/ 139 w 185"/>
                    <a:gd name="T5" fmla="*/ 13 h 185"/>
                    <a:gd name="T6" fmla="*/ 157 w 185"/>
                    <a:gd name="T7" fmla="*/ 27 h 185"/>
                    <a:gd name="T8" fmla="*/ 173 w 185"/>
                    <a:gd name="T9" fmla="*/ 46 h 185"/>
                    <a:gd name="T10" fmla="*/ 182 w 185"/>
                    <a:gd name="T11" fmla="*/ 68 h 185"/>
                    <a:gd name="T12" fmla="*/ 185 w 185"/>
                    <a:gd name="T13" fmla="*/ 93 h 185"/>
                    <a:gd name="T14" fmla="*/ 182 w 185"/>
                    <a:gd name="T15" fmla="*/ 118 h 185"/>
                    <a:gd name="T16" fmla="*/ 173 w 185"/>
                    <a:gd name="T17" fmla="*/ 139 h 185"/>
                    <a:gd name="T18" fmla="*/ 157 w 185"/>
                    <a:gd name="T19" fmla="*/ 158 h 185"/>
                    <a:gd name="T20" fmla="*/ 139 w 185"/>
                    <a:gd name="T21" fmla="*/ 173 h 185"/>
                    <a:gd name="T22" fmla="*/ 117 w 185"/>
                    <a:gd name="T23" fmla="*/ 182 h 185"/>
                    <a:gd name="T24" fmla="*/ 93 w 185"/>
                    <a:gd name="T25" fmla="*/ 185 h 185"/>
                    <a:gd name="T26" fmla="*/ 68 w 185"/>
                    <a:gd name="T27" fmla="*/ 182 h 185"/>
                    <a:gd name="T28" fmla="*/ 46 w 185"/>
                    <a:gd name="T29" fmla="*/ 173 h 185"/>
                    <a:gd name="T30" fmla="*/ 28 w 185"/>
                    <a:gd name="T31" fmla="*/ 158 h 185"/>
                    <a:gd name="T32" fmla="*/ 13 w 185"/>
                    <a:gd name="T33" fmla="*/ 139 h 185"/>
                    <a:gd name="T34" fmla="*/ 4 w 185"/>
                    <a:gd name="T35" fmla="*/ 118 h 185"/>
                    <a:gd name="T36" fmla="*/ 0 w 185"/>
                    <a:gd name="T37" fmla="*/ 93 h 185"/>
                    <a:gd name="T38" fmla="*/ 4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7 h 185"/>
                    <a:gd name="T44" fmla="*/ 46 w 185"/>
                    <a:gd name="T45" fmla="*/ 13 h 185"/>
                    <a:gd name="T46" fmla="*/ 68 w 185"/>
                    <a:gd name="T47" fmla="*/ 4 h 185"/>
                    <a:gd name="T48" fmla="*/ 93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3" y="0"/>
                      </a:moveTo>
                      <a:lnTo>
                        <a:pt x="117" y="4"/>
                      </a:lnTo>
                      <a:lnTo>
                        <a:pt x="139" y="13"/>
                      </a:lnTo>
                      <a:lnTo>
                        <a:pt x="157" y="27"/>
                      </a:lnTo>
                      <a:lnTo>
                        <a:pt x="173" y="46"/>
                      </a:lnTo>
                      <a:lnTo>
                        <a:pt x="182" y="68"/>
                      </a:lnTo>
                      <a:lnTo>
                        <a:pt x="185" y="93"/>
                      </a:lnTo>
                      <a:lnTo>
                        <a:pt x="182" y="118"/>
                      </a:lnTo>
                      <a:lnTo>
                        <a:pt x="173" y="139"/>
                      </a:lnTo>
                      <a:lnTo>
                        <a:pt x="157" y="158"/>
                      </a:lnTo>
                      <a:lnTo>
                        <a:pt x="139" y="173"/>
                      </a:lnTo>
                      <a:lnTo>
                        <a:pt x="117" y="182"/>
                      </a:lnTo>
                      <a:lnTo>
                        <a:pt x="93" y="185"/>
                      </a:lnTo>
                      <a:lnTo>
                        <a:pt x="68" y="182"/>
                      </a:lnTo>
                      <a:lnTo>
                        <a:pt x="46" y="173"/>
                      </a:lnTo>
                      <a:lnTo>
                        <a:pt x="28" y="158"/>
                      </a:lnTo>
                      <a:lnTo>
                        <a:pt x="13" y="139"/>
                      </a:lnTo>
                      <a:lnTo>
                        <a:pt x="4" y="118"/>
                      </a:lnTo>
                      <a:lnTo>
                        <a:pt x="0" y="93"/>
                      </a:lnTo>
                      <a:lnTo>
                        <a:pt x="4" y="68"/>
                      </a:lnTo>
                      <a:lnTo>
                        <a:pt x="13" y="46"/>
                      </a:lnTo>
                      <a:lnTo>
                        <a:pt x="28" y="27"/>
                      </a:lnTo>
                      <a:lnTo>
                        <a:pt x="46" y="13"/>
                      </a:lnTo>
                      <a:lnTo>
                        <a:pt x="68" y="4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446">
                  <a:extLst>
                    <a:ext uri="{FF2B5EF4-FFF2-40B4-BE49-F238E27FC236}">
                      <a16:creationId xmlns:a16="http://schemas.microsoft.com/office/drawing/2014/main" id="{8A3C8360-37CB-45BC-BF95-6BEF63FD3E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4525" y="2327275"/>
                  <a:ext cx="219075" cy="219075"/>
                </a:xfrm>
                <a:custGeom>
                  <a:avLst/>
                  <a:gdLst>
                    <a:gd name="T0" fmla="*/ 69 w 138"/>
                    <a:gd name="T1" fmla="*/ 0 h 138"/>
                    <a:gd name="T2" fmla="*/ 91 w 138"/>
                    <a:gd name="T3" fmla="*/ 4 h 138"/>
                    <a:gd name="T4" fmla="*/ 109 w 138"/>
                    <a:gd name="T5" fmla="*/ 13 h 138"/>
                    <a:gd name="T6" fmla="*/ 124 w 138"/>
                    <a:gd name="T7" fmla="*/ 28 h 138"/>
                    <a:gd name="T8" fmla="*/ 134 w 138"/>
                    <a:gd name="T9" fmla="*/ 47 h 138"/>
                    <a:gd name="T10" fmla="*/ 138 w 138"/>
                    <a:gd name="T11" fmla="*/ 70 h 138"/>
                    <a:gd name="T12" fmla="*/ 134 w 138"/>
                    <a:gd name="T13" fmla="*/ 91 h 138"/>
                    <a:gd name="T14" fmla="*/ 124 w 138"/>
                    <a:gd name="T15" fmla="*/ 110 h 138"/>
                    <a:gd name="T16" fmla="*/ 109 w 138"/>
                    <a:gd name="T17" fmla="*/ 125 h 138"/>
                    <a:gd name="T18" fmla="*/ 91 w 138"/>
                    <a:gd name="T19" fmla="*/ 134 h 138"/>
                    <a:gd name="T20" fmla="*/ 69 w 138"/>
                    <a:gd name="T21" fmla="*/ 138 h 138"/>
                    <a:gd name="T22" fmla="*/ 47 w 138"/>
                    <a:gd name="T23" fmla="*/ 134 h 138"/>
                    <a:gd name="T24" fmla="*/ 28 w 138"/>
                    <a:gd name="T25" fmla="*/ 125 h 138"/>
                    <a:gd name="T26" fmla="*/ 13 w 138"/>
                    <a:gd name="T27" fmla="*/ 110 h 138"/>
                    <a:gd name="T28" fmla="*/ 3 w 138"/>
                    <a:gd name="T29" fmla="*/ 91 h 138"/>
                    <a:gd name="T30" fmla="*/ 0 w 138"/>
                    <a:gd name="T31" fmla="*/ 70 h 138"/>
                    <a:gd name="T32" fmla="*/ 3 w 138"/>
                    <a:gd name="T33" fmla="*/ 47 h 138"/>
                    <a:gd name="T34" fmla="*/ 13 w 138"/>
                    <a:gd name="T35" fmla="*/ 28 h 138"/>
                    <a:gd name="T36" fmla="*/ 28 w 138"/>
                    <a:gd name="T37" fmla="*/ 13 h 138"/>
                    <a:gd name="T38" fmla="*/ 47 w 138"/>
                    <a:gd name="T39" fmla="*/ 4 h 138"/>
                    <a:gd name="T40" fmla="*/ 69 w 138"/>
                    <a:gd name="T4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8">
                      <a:moveTo>
                        <a:pt x="69" y="0"/>
                      </a:moveTo>
                      <a:lnTo>
                        <a:pt x="91" y="4"/>
                      </a:lnTo>
                      <a:lnTo>
                        <a:pt x="109" y="13"/>
                      </a:lnTo>
                      <a:lnTo>
                        <a:pt x="124" y="28"/>
                      </a:lnTo>
                      <a:lnTo>
                        <a:pt x="134" y="47"/>
                      </a:lnTo>
                      <a:lnTo>
                        <a:pt x="138" y="70"/>
                      </a:lnTo>
                      <a:lnTo>
                        <a:pt x="134" y="91"/>
                      </a:lnTo>
                      <a:lnTo>
                        <a:pt x="124" y="110"/>
                      </a:lnTo>
                      <a:lnTo>
                        <a:pt x="109" y="125"/>
                      </a:lnTo>
                      <a:lnTo>
                        <a:pt x="91" y="134"/>
                      </a:lnTo>
                      <a:lnTo>
                        <a:pt x="69" y="138"/>
                      </a:lnTo>
                      <a:lnTo>
                        <a:pt x="47" y="134"/>
                      </a:lnTo>
                      <a:lnTo>
                        <a:pt x="28" y="125"/>
                      </a:lnTo>
                      <a:lnTo>
                        <a:pt x="13" y="110"/>
                      </a:lnTo>
                      <a:lnTo>
                        <a:pt x="3" y="91"/>
                      </a:lnTo>
                      <a:lnTo>
                        <a:pt x="0" y="70"/>
                      </a:lnTo>
                      <a:lnTo>
                        <a:pt x="3" y="47"/>
                      </a:lnTo>
                      <a:lnTo>
                        <a:pt x="13" y="28"/>
                      </a:lnTo>
                      <a:lnTo>
                        <a:pt x="28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447">
                  <a:extLst>
                    <a:ext uri="{FF2B5EF4-FFF2-40B4-BE49-F238E27FC236}">
                      <a16:creationId xmlns:a16="http://schemas.microsoft.com/office/drawing/2014/main" id="{D3C7A8F3-4B8C-4D17-80BF-7350CC49A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3225" y="2297113"/>
                  <a:ext cx="249238" cy="50800"/>
                </a:xfrm>
                <a:custGeom>
                  <a:avLst/>
                  <a:gdLst>
                    <a:gd name="T0" fmla="*/ 17 w 157"/>
                    <a:gd name="T1" fmla="*/ 0 h 32"/>
                    <a:gd name="T2" fmla="*/ 141 w 157"/>
                    <a:gd name="T3" fmla="*/ 0 h 32"/>
                    <a:gd name="T4" fmla="*/ 145 w 157"/>
                    <a:gd name="T5" fmla="*/ 1 h 32"/>
                    <a:gd name="T6" fmla="*/ 150 w 157"/>
                    <a:gd name="T7" fmla="*/ 3 h 32"/>
                    <a:gd name="T8" fmla="*/ 153 w 157"/>
                    <a:gd name="T9" fmla="*/ 7 h 32"/>
                    <a:gd name="T10" fmla="*/ 155 w 157"/>
                    <a:gd name="T11" fmla="*/ 11 h 32"/>
                    <a:gd name="T12" fmla="*/ 157 w 157"/>
                    <a:gd name="T13" fmla="*/ 17 h 32"/>
                    <a:gd name="T14" fmla="*/ 155 w 157"/>
                    <a:gd name="T15" fmla="*/ 22 h 32"/>
                    <a:gd name="T16" fmla="*/ 153 w 157"/>
                    <a:gd name="T17" fmla="*/ 26 h 32"/>
                    <a:gd name="T18" fmla="*/ 150 w 157"/>
                    <a:gd name="T19" fmla="*/ 30 h 32"/>
                    <a:gd name="T20" fmla="*/ 145 w 157"/>
                    <a:gd name="T21" fmla="*/ 32 h 32"/>
                    <a:gd name="T22" fmla="*/ 141 w 157"/>
                    <a:gd name="T23" fmla="*/ 32 h 32"/>
                    <a:gd name="T24" fmla="*/ 17 w 157"/>
                    <a:gd name="T25" fmla="*/ 32 h 32"/>
                    <a:gd name="T26" fmla="*/ 11 w 157"/>
                    <a:gd name="T27" fmla="*/ 32 h 32"/>
                    <a:gd name="T28" fmla="*/ 6 w 157"/>
                    <a:gd name="T29" fmla="*/ 30 h 32"/>
                    <a:gd name="T30" fmla="*/ 4 w 157"/>
                    <a:gd name="T31" fmla="*/ 26 h 32"/>
                    <a:gd name="T32" fmla="*/ 1 w 157"/>
                    <a:gd name="T33" fmla="*/ 22 h 32"/>
                    <a:gd name="T34" fmla="*/ 0 w 157"/>
                    <a:gd name="T35" fmla="*/ 17 h 32"/>
                    <a:gd name="T36" fmla="*/ 1 w 157"/>
                    <a:gd name="T37" fmla="*/ 11 h 32"/>
                    <a:gd name="T38" fmla="*/ 4 w 157"/>
                    <a:gd name="T39" fmla="*/ 7 h 32"/>
                    <a:gd name="T40" fmla="*/ 6 w 157"/>
                    <a:gd name="T41" fmla="*/ 3 h 32"/>
                    <a:gd name="T42" fmla="*/ 11 w 157"/>
                    <a:gd name="T43" fmla="*/ 1 h 32"/>
                    <a:gd name="T44" fmla="*/ 17 w 157"/>
                    <a:gd name="T4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2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5" y="1"/>
                      </a:lnTo>
                      <a:lnTo>
                        <a:pt x="150" y="3"/>
                      </a:lnTo>
                      <a:lnTo>
                        <a:pt x="153" y="7"/>
                      </a:lnTo>
                      <a:lnTo>
                        <a:pt x="155" y="11"/>
                      </a:lnTo>
                      <a:lnTo>
                        <a:pt x="157" y="17"/>
                      </a:lnTo>
                      <a:lnTo>
                        <a:pt x="155" y="22"/>
                      </a:lnTo>
                      <a:lnTo>
                        <a:pt x="153" y="26"/>
                      </a:lnTo>
                      <a:lnTo>
                        <a:pt x="150" y="30"/>
                      </a:lnTo>
                      <a:lnTo>
                        <a:pt x="145" y="32"/>
                      </a:lnTo>
                      <a:lnTo>
                        <a:pt x="141" y="32"/>
                      </a:lnTo>
                      <a:lnTo>
                        <a:pt x="17" y="32"/>
                      </a:lnTo>
                      <a:lnTo>
                        <a:pt x="11" y="32"/>
                      </a:lnTo>
                      <a:lnTo>
                        <a:pt x="6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1" y="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448">
                  <a:extLst>
                    <a:ext uri="{FF2B5EF4-FFF2-40B4-BE49-F238E27FC236}">
                      <a16:creationId xmlns:a16="http://schemas.microsoft.com/office/drawing/2014/main" id="{CEF10E10-10A2-4B50-B402-2DEF50AA1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3225" y="2536825"/>
                  <a:ext cx="249238" cy="52388"/>
                </a:xfrm>
                <a:custGeom>
                  <a:avLst/>
                  <a:gdLst>
                    <a:gd name="T0" fmla="*/ 17 w 157"/>
                    <a:gd name="T1" fmla="*/ 0 h 33"/>
                    <a:gd name="T2" fmla="*/ 141 w 157"/>
                    <a:gd name="T3" fmla="*/ 0 h 33"/>
                    <a:gd name="T4" fmla="*/ 145 w 157"/>
                    <a:gd name="T5" fmla="*/ 2 h 33"/>
                    <a:gd name="T6" fmla="*/ 150 w 157"/>
                    <a:gd name="T7" fmla="*/ 3 h 33"/>
                    <a:gd name="T8" fmla="*/ 153 w 157"/>
                    <a:gd name="T9" fmla="*/ 7 h 33"/>
                    <a:gd name="T10" fmla="*/ 155 w 157"/>
                    <a:gd name="T11" fmla="*/ 11 h 33"/>
                    <a:gd name="T12" fmla="*/ 157 w 157"/>
                    <a:gd name="T13" fmla="*/ 16 h 33"/>
                    <a:gd name="T14" fmla="*/ 155 w 157"/>
                    <a:gd name="T15" fmla="*/ 21 h 33"/>
                    <a:gd name="T16" fmla="*/ 153 w 157"/>
                    <a:gd name="T17" fmla="*/ 27 h 33"/>
                    <a:gd name="T18" fmla="*/ 150 w 157"/>
                    <a:gd name="T19" fmla="*/ 29 h 33"/>
                    <a:gd name="T20" fmla="*/ 145 w 157"/>
                    <a:gd name="T21" fmla="*/ 32 h 33"/>
                    <a:gd name="T22" fmla="*/ 141 w 157"/>
                    <a:gd name="T23" fmla="*/ 33 h 33"/>
                    <a:gd name="T24" fmla="*/ 17 w 157"/>
                    <a:gd name="T25" fmla="*/ 33 h 33"/>
                    <a:gd name="T26" fmla="*/ 11 w 157"/>
                    <a:gd name="T27" fmla="*/ 32 h 33"/>
                    <a:gd name="T28" fmla="*/ 6 w 157"/>
                    <a:gd name="T29" fmla="*/ 29 h 33"/>
                    <a:gd name="T30" fmla="*/ 4 w 157"/>
                    <a:gd name="T31" fmla="*/ 27 h 33"/>
                    <a:gd name="T32" fmla="*/ 1 w 157"/>
                    <a:gd name="T33" fmla="*/ 21 h 33"/>
                    <a:gd name="T34" fmla="*/ 0 w 157"/>
                    <a:gd name="T35" fmla="*/ 16 h 33"/>
                    <a:gd name="T36" fmla="*/ 1 w 157"/>
                    <a:gd name="T37" fmla="*/ 11 h 33"/>
                    <a:gd name="T38" fmla="*/ 4 w 157"/>
                    <a:gd name="T39" fmla="*/ 7 h 33"/>
                    <a:gd name="T40" fmla="*/ 6 w 157"/>
                    <a:gd name="T41" fmla="*/ 3 h 33"/>
                    <a:gd name="T42" fmla="*/ 11 w 157"/>
                    <a:gd name="T43" fmla="*/ 2 h 33"/>
                    <a:gd name="T44" fmla="*/ 17 w 157"/>
                    <a:gd name="T4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3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5" y="2"/>
                      </a:lnTo>
                      <a:lnTo>
                        <a:pt x="150" y="3"/>
                      </a:lnTo>
                      <a:lnTo>
                        <a:pt x="153" y="7"/>
                      </a:lnTo>
                      <a:lnTo>
                        <a:pt x="155" y="11"/>
                      </a:lnTo>
                      <a:lnTo>
                        <a:pt x="157" y="16"/>
                      </a:lnTo>
                      <a:lnTo>
                        <a:pt x="155" y="21"/>
                      </a:lnTo>
                      <a:lnTo>
                        <a:pt x="153" y="27"/>
                      </a:lnTo>
                      <a:lnTo>
                        <a:pt x="150" y="29"/>
                      </a:lnTo>
                      <a:lnTo>
                        <a:pt x="145" y="32"/>
                      </a:lnTo>
                      <a:lnTo>
                        <a:pt x="141" y="33"/>
                      </a:lnTo>
                      <a:lnTo>
                        <a:pt x="17" y="33"/>
                      </a:lnTo>
                      <a:lnTo>
                        <a:pt x="11" y="32"/>
                      </a:lnTo>
                      <a:lnTo>
                        <a:pt x="6" y="29"/>
                      </a:lnTo>
                      <a:lnTo>
                        <a:pt x="4" y="27"/>
                      </a:lnTo>
                      <a:lnTo>
                        <a:pt x="1" y="21"/>
                      </a:lnTo>
                      <a:lnTo>
                        <a:pt x="0" y="16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1" y="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449">
                  <a:extLst>
                    <a:ext uri="{FF2B5EF4-FFF2-40B4-BE49-F238E27FC236}">
                      <a16:creationId xmlns:a16="http://schemas.microsoft.com/office/drawing/2014/main" id="{13C06FE6-6509-4310-AF68-E3915F479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2857500"/>
                  <a:ext cx="293688" cy="293688"/>
                </a:xfrm>
                <a:custGeom>
                  <a:avLst/>
                  <a:gdLst>
                    <a:gd name="T0" fmla="*/ 92 w 185"/>
                    <a:gd name="T1" fmla="*/ 0 h 185"/>
                    <a:gd name="T2" fmla="*/ 117 w 185"/>
                    <a:gd name="T3" fmla="*/ 3 h 185"/>
                    <a:gd name="T4" fmla="*/ 139 w 185"/>
                    <a:gd name="T5" fmla="*/ 13 h 185"/>
                    <a:gd name="T6" fmla="*/ 157 w 185"/>
                    <a:gd name="T7" fmla="*/ 27 h 185"/>
                    <a:gd name="T8" fmla="*/ 172 w 185"/>
                    <a:gd name="T9" fmla="*/ 46 h 185"/>
                    <a:gd name="T10" fmla="*/ 181 w 185"/>
                    <a:gd name="T11" fmla="*/ 68 h 185"/>
                    <a:gd name="T12" fmla="*/ 185 w 185"/>
                    <a:gd name="T13" fmla="*/ 92 h 185"/>
                    <a:gd name="T14" fmla="*/ 181 w 185"/>
                    <a:gd name="T15" fmla="*/ 117 h 185"/>
                    <a:gd name="T16" fmla="*/ 172 w 185"/>
                    <a:gd name="T17" fmla="*/ 139 h 185"/>
                    <a:gd name="T18" fmla="*/ 157 w 185"/>
                    <a:gd name="T19" fmla="*/ 157 h 185"/>
                    <a:gd name="T20" fmla="*/ 139 w 185"/>
                    <a:gd name="T21" fmla="*/ 171 h 185"/>
                    <a:gd name="T22" fmla="*/ 117 w 185"/>
                    <a:gd name="T23" fmla="*/ 181 h 185"/>
                    <a:gd name="T24" fmla="*/ 92 w 185"/>
                    <a:gd name="T25" fmla="*/ 185 h 185"/>
                    <a:gd name="T26" fmla="*/ 68 w 185"/>
                    <a:gd name="T27" fmla="*/ 181 h 185"/>
                    <a:gd name="T28" fmla="*/ 46 w 185"/>
                    <a:gd name="T29" fmla="*/ 171 h 185"/>
                    <a:gd name="T30" fmla="*/ 28 w 185"/>
                    <a:gd name="T31" fmla="*/ 157 h 185"/>
                    <a:gd name="T32" fmla="*/ 13 w 185"/>
                    <a:gd name="T33" fmla="*/ 139 h 185"/>
                    <a:gd name="T34" fmla="*/ 3 w 185"/>
                    <a:gd name="T35" fmla="*/ 117 h 185"/>
                    <a:gd name="T36" fmla="*/ 0 w 185"/>
                    <a:gd name="T37" fmla="*/ 92 h 185"/>
                    <a:gd name="T38" fmla="*/ 3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7 h 185"/>
                    <a:gd name="T44" fmla="*/ 46 w 185"/>
                    <a:gd name="T45" fmla="*/ 13 h 185"/>
                    <a:gd name="T46" fmla="*/ 68 w 185"/>
                    <a:gd name="T47" fmla="*/ 3 h 185"/>
                    <a:gd name="T48" fmla="*/ 92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2" y="0"/>
                      </a:moveTo>
                      <a:lnTo>
                        <a:pt x="117" y="3"/>
                      </a:lnTo>
                      <a:lnTo>
                        <a:pt x="139" y="13"/>
                      </a:lnTo>
                      <a:lnTo>
                        <a:pt x="157" y="27"/>
                      </a:lnTo>
                      <a:lnTo>
                        <a:pt x="172" y="46"/>
                      </a:lnTo>
                      <a:lnTo>
                        <a:pt x="181" y="68"/>
                      </a:lnTo>
                      <a:lnTo>
                        <a:pt x="185" y="92"/>
                      </a:lnTo>
                      <a:lnTo>
                        <a:pt x="181" y="117"/>
                      </a:lnTo>
                      <a:lnTo>
                        <a:pt x="172" y="139"/>
                      </a:lnTo>
                      <a:lnTo>
                        <a:pt x="157" y="157"/>
                      </a:lnTo>
                      <a:lnTo>
                        <a:pt x="139" y="171"/>
                      </a:lnTo>
                      <a:lnTo>
                        <a:pt x="117" y="181"/>
                      </a:lnTo>
                      <a:lnTo>
                        <a:pt x="92" y="185"/>
                      </a:lnTo>
                      <a:lnTo>
                        <a:pt x="68" y="181"/>
                      </a:lnTo>
                      <a:lnTo>
                        <a:pt x="46" y="171"/>
                      </a:lnTo>
                      <a:lnTo>
                        <a:pt x="28" y="157"/>
                      </a:lnTo>
                      <a:lnTo>
                        <a:pt x="13" y="139"/>
                      </a:lnTo>
                      <a:lnTo>
                        <a:pt x="3" y="117"/>
                      </a:lnTo>
                      <a:lnTo>
                        <a:pt x="0" y="92"/>
                      </a:lnTo>
                      <a:lnTo>
                        <a:pt x="3" y="68"/>
                      </a:lnTo>
                      <a:lnTo>
                        <a:pt x="13" y="46"/>
                      </a:lnTo>
                      <a:lnTo>
                        <a:pt x="28" y="27"/>
                      </a:lnTo>
                      <a:lnTo>
                        <a:pt x="46" y="13"/>
                      </a:lnTo>
                      <a:lnTo>
                        <a:pt x="68" y="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450">
                  <a:extLst>
                    <a:ext uri="{FF2B5EF4-FFF2-40B4-BE49-F238E27FC236}">
                      <a16:creationId xmlns:a16="http://schemas.microsoft.com/office/drawing/2014/main" id="{55F966CE-A044-4070-8035-8C2751EE6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2550" y="2892425"/>
                  <a:ext cx="219075" cy="219075"/>
                </a:xfrm>
                <a:custGeom>
                  <a:avLst/>
                  <a:gdLst>
                    <a:gd name="T0" fmla="*/ 69 w 138"/>
                    <a:gd name="T1" fmla="*/ 0 h 138"/>
                    <a:gd name="T2" fmla="*/ 90 w 138"/>
                    <a:gd name="T3" fmla="*/ 4 h 138"/>
                    <a:gd name="T4" fmla="*/ 110 w 138"/>
                    <a:gd name="T5" fmla="*/ 13 h 138"/>
                    <a:gd name="T6" fmla="*/ 124 w 138"/>
                    <a:gd name="T7" fmla="*/ 29 h 138"/>
                    <a:gd name="T8" fmla="*/ 135 w 138"/>
                    <a:gd name="T9" fmla="*/ 47 h 138"/>
                    <a:gd name="T10" fmla="*/ 138 w 138"/>
                    <a:gd name="T11" fmla="*/ 70 h 138"/>
                    <a:gd name="T12" fmla="*/ 135 w 138"/>
                    <a:gd name="T13" fmla="*/ 91 h 138"/>
                    <a:gd name="T14" fmla="*/ 124 w 138"/>
                    <a:gd name="T15" fmla="*/ 110 h 138"/>
                    <a:gd name="T16" fmla="*/ 110 w 138"/>
                    <a:gd name="T17" fmla="*/ 125 h 138"/>
                    <a:gd name="T18" fmla="*/ 90 w 138"/>
                    <a:gd name="T19" fmla="*/ 135 h 138"/>
                    <a:gd name="T20" fmla="*/ 69 w 138"/>
                    <a:gd name="T21" fmla="*/ 138 h 138"/>
                    <a:gd name="T22" fmla="*/ 47 w 138"/>
                    <a:gd name="T23" fmla="*/ 135 h 138"/>
                    <a:gd name="T24" fmla="*/ 29 w 138"/>
                    <a:gd name="T25" fmla="*/ 125 h 138"/>
                    <a:gd name="T26" fmla="*/ 13 w 138"/>
                    <a:gd name="T27" fmla="*/ 110 h 138"/>
                    <a:gd name="T28" fmla="*/ 4 w 138"/>
                    <a:gd name="T29" fmla="*/ 91 h 138"/>
                    <a:gd name="T30" fmla="*/ 0 w 138"/>
                    <a:gd name="T31" fmla="*/ 70 h 138"/>
                    <a:gd name="T32" fmla="*/ 4 w 138"/>
                    <a:gd name="T33" fmla="*/ 47 h 138"/>
                    <a:gd name="T34" fmla="*/ 13 w 138"/>
                    <a:gd name="T35" fmla="*/ 29 h 138"/>
                    <a:gd name="T36" fmla="*/ 29 w 138"/>
                    <a:gd name="T37" fmla="*/ 13 h 138"/>
                    <a:gd name="T38" fmla="*/ 47 w 138"/>
                    <a:gd name="T39" fmla="*/ 4 h 138"/>
                    <a:gd name="T40" fmla="*/ 69 w 138"/>
                    <a:gd name="T4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8">
                      <a:moveTo>
                        <a:pt x="69" y="0"/>
                      </a:moveTo>
                      <a:lnTo>
                        <a:pt x="90" y="4"/>
                      </a:lnTo>
                      <a:lnTo>
                        <a:pt x="110" y="13"/>
                      </a:lnTo>
                      <a:lnTo>
                        <a:pt x="124" y="29"/>
                      </a:lnTo>
                      <a:lnTo>
                        <a:pt x="135" y="47"/>
                      </a:lnTo>
                      <a:lnTo>
                        <a:pt x="138" y="70"/>
                      </a:lnTo>
                      <a:lnTo>
                        <a:pt x="135" y="91"/>
                      </a:lnTo>
                      <a:lnTo>
                        <a:pt x="124" y="110"/>
                      </a:lnTo>
                      <a:lnTo>
                        <a:pt x="110" y="125"/>
                      </a:lnTo>
                      <a:lnTo>
                        <a:pt x="90" y="135"/>
                      </a:lnTo>
                      <a:lnTo>
                        <a:pt x="69" y="138"/>
                      </a:lnTo>
                      <a:lnTo>
                        <a:pt x="47" y="135"/>
                      </a:lnTo>
                      <a:lnTo>
                        <a:pt x="29" y="125"/>
                      </a:lnTo>
                      <a:lnTo>
                        <a:pt x="13" y="110"/>
                      </a:lnTo>
                      <a:lnTo>
                        <a:pt x="4" y="91"/>
                      </a:lnTo>
                      <a:lnTo>
                        <a:pt x="0" y="70"/>
                      </a:lnTo>
                      <a:lnTo>
                        <a:pt x="4" y="47"/>
                      </a:lnTo>
                      <a:lnTo>
                        <a:pt x="13" y="29"/>
                      </a:lnTo>
                      <a:lnTo>
                        <a:pt x="29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451">
                  <a:extLst>
                    <a:ext uri="{FF2B5EF4-FFF2-40B4-BE49-F238E27FC236}">
                      <a16:creationId xmlns:a16="http://schemas.microsoft.com/office/drawing/2014/main" id="{AA0A17A8-1AE8-4290-9316-2CF3833C7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4163" y="2657475"/>
                  <a:ext cx="49213" cy="247650"/>
                </a:xfrm>
                <a:custGeom>
                  <a:avLst/>
                  <a:gdLst>
                    <a:gd name="T0" fmla="*/ 16 w 31"/>
                    <a:gd name="T1" fmla="*/ 0 h 156"/>
                    <a:gd name="T2" fmla="*/ 21 w 31"/>
                    <a:gd name="T3" fmla="*/ 0 h 156"/>
                    <a:gd name="T4" fmla="*/ 25 w 31"/>
                    <a:gd name="T5" fmla="*/ 3 h 156"/>
                    <a:gd name="T6" fmla="*/ 29 w 31"/>
                    <a:gd name="T7" fmla="*/ 7 h 156"/>
                    <a:gd name="T8" fmla="*/ 31 w 31"/>
                    <a:gd name="T9" fmla="*/ 11 h 156"/>
                    <a:gd name="T10" fmla="*/ 31 w 31"/>
                    <a:gd name="T11" fmla="*/ 16 h 156"/>
                    <a:gd name="T12" fmla="*/ 31 w 31"/>
                    <a:gd name="T13" fmla="*/ 140 h 156"/>
                    <a:gd name="T14" fmla="*/ 31 w 31"/>
                    <a:gd name="T15" fmla="*/ 146 h 156"/>
                    <a:gd name="T16" fmla="*/ 29 w 31"/>
                    <a:gd name="T17" fmla="*/ 150 h 156"/>
                    <a:gd name="T18" fmla="*/ 25 w 31"/>
                    <a:gd name="T19" fmla="*/ 153 h 156"/>
                    <a:gd name="T20" fmla="*/ 21 w 31"/>
                    <a:gd name="T21" fmla="*/ 156 h 156"/>
                    <a:gd name="T22" fmla="*/ 16 w 31"/>
                    <a:gd name="T23" fmla="*/ 156 h 156"/>
                    <a:gd name="T24" fmla="*/ 11 w 31"/>
                    <a:gd name="T25" fmla="*/ 156 h 156"/>
                    <a:gd name="T26" fmla="*/ 7 w 31"/>
                    <a:gd name="T27" fmla="*/ 153 h 156"/>
                    <a:gd name="T28" fmla="*/ 3 w 31"/>
                    <a:gd name="T29" fmla="*/ 150 h 156"/>
                    <a:gd name="T30" fmla="*/ 0 w 31"/>
                    <a:gd name="T31" fmla="*/ 146 h 156"/>
                    <a:gd name="T32" fmla="*/ 0 w 31"/>
                    <a:gd name="T33" fmla="*/ 140 h 156"/>
                    <a:gd name="T34" fmla="*/ 0 w 31"/>
                    <a:gd name="T35" fmla="*/ 16 h 156"/>
                    <a:gd name="T36" fmla="*/ 0 w 31"/>
                    <a:gd name="T37" fmla="*/ 11 h 156"/>
                    <a:gd name="T38" fmla="*/ 3 w 31"/>
                    <a:gd name="T39" fmla="*/ 7 h 156"/>
                    <a:gd name="T40" fmla="*/ 7 w 31"/>
                    <a:gd name="T41" fmla="*/ 3 h 156"/>
                    <a:gd name="T42" fmla="*/ 11 w 31"/>
                    <a:gd name="T43" fmla="*/ 0 h 156"/>
                    <a:gd name="T44" fmla="*/ 16 w 31"/>
                    <a:gd name="T4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156">
                      <a:moveTo>
                        <a:pt x="16" y="0"/>
                      </a:moveTo>
                      <a:lnTo>
                        <a:pt x="21" y="0"/>
                      </a:lnTo>
                      <a:lnTo>
                        <a:pt x="25" y="3"/>
                      </a:lnTo>
                      <a:lnTo>
                        <a:pt x="29" y="7"/>
                      </a:lnTo>
                      <a:lnTo>
                        <a:pt x="31" y="11"/>
                      </a:lnTo>
                      <a:lnTo>
                        <a:pt x="31" y="16"/>
                      </a:lnTo>
                      <a:lnTo>
                        <a:pt x="31" y="140"/>
                      </a:lnTo>
                      <a:lnTo>
                        <a:pt x="31" y="146"/>
                      </a:lnTo>
                      <a:lnTo>
                        <a:pt x="29" y="150"/>
                      </a:lnTo>
                      <a:lnTo>
                        <a:pt x="25" y="153"/>
                      </a:lnTo>
                      <a:lnTo>
                        <a:pt x="21" y="156"/>
                      </a:lnTo>
                      <a:lnTo>
                        <a:pt x="16" y="156"/>
                      </a:lnTo>
                      <a:lnTo>
                        <a:pt x="11" y="156"/>
                      </a:lnTo>
                      <a:lnTo>
                        <a:pt x="7" y="153"/>
                      </a:lnTo>
                      <a:lnTo>
                        <a:pt x="3" y="150"/>
                      </a:lnTo>
                      <a:lnTo>
                        <a:pt x="0" y="146"/>
                      </a:lnTo>
                      <a:lnTo>
                        <a:pt x="0" y="140"/>
                      </a:lnTo>
                      <a:lnTo>
                        <a:pt x="0" y="16"/>
                      </a:lnTo>
                      <a:lnTo>
                        <a:pt x="0" y="11"/>
                      </a:lnTo>
                      <a:lnTo>
                        <a:pt x="3" y="7"/>
                      </a:lnTo>
                      <a:lnTo>
                        <a:pt x="7" y="3"/>
                      </a:lnTo>
                      <a:lnTo>
                        <a:pt x="11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452">
                  <a:extLst>
                    <a:ext uri="{FF2B5EF4-FFF2-40B4-BE49-F238E27FC236}">
                      <a16:creationId xmlns:a16="http://schemas.microsoft.com/office/drawing/2014/main" id="{C7275A5B-B4FF-42B6-B343-968FF8880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2657475"/>
                  <a:ext cx="52388" cy="247650"/>
                </a:xfrm>
                <a:custGeom>
                  <a:avLst/>
                  <a:gdLst>
                    <a:gd name="T0" fmla="*/ 16 w 33"/>
                    <a:gd name="T1" fmla="*/ 0 h 156"/>
                    <a:gd name="T2" fmla="*/ 21 w 33"/>
                    <a:gd name="T3" fmla="*/ 0 h 156"/>
                    <a:gd name="T4" fmla="*/ 26 w 33"/>
                    <a:gd name="T5" fmla="*/ 3 h 156"/>
                    <a:gd name="T6" fmla="*/ 29 w 33"/>
                    <a:gd name="T7" fmla="*/ 7 h 156"/>
                    <a:gd name="T8" fmla="*/ 32 w 33"/>
                    <a:gd name="T9" fmla="*/ 11 h 156"/>
                    <a:gd name="T10" fmla="*/ 33 w 33"/>
                    <a:gd name="T11" fmla="*/ 16 h 156"/>
                    <a:gd name="T12" fmla="*/ 33 w 33"/>
                    <a:gd name="T13" fmla="*/ 140 h 156"/>
                    <a:gd name="T14" fmla="*/ 32 w 33"/>
                    <a:gd name="T15" fmla="*/ 146 h 156"/>
                    <a:gd name="T16" fmla="*/ 29 w 33"/>
                    <a:gd name="T17" fmla="*/ 150 h 156"/>
                    <a:gd name="T18" fmla="*/ 26 w 33"/>
                    <a:gd name="T19" fmla="*/ 153 h 156"/>
                    <a:gd name="T20" fmla="*/ 21 w 33"/>
                    <a:gd name="T21" fmla="*/ 156 h 156"/>
                    <a:gd name="T22" fmla="*/ 16 w 33"/>
                    <a:gd name="T23" fmla="*/ 156 h 156"/>
                    <a:gd name="T24" fmla="*/ 11 w 33"/>
                    <a:gd name="T25" fmla="*/ 156 h 156"/>
                    <a:gd name="T26" fmla="*/ 7 w 33"/>
                    <a:gd name="T27" fmla="*/ 153 h 156"/>
                    <a:gd name="T28" fmla="*/ 3 w 33"/>
                    <a:gd name="T29" fmla="*/ 150 h 156"/>
                    <a:gd name="T30" fmla="*/ 2 w 33"/>
                    <a:gd name="T31" fmla="*/ 146 h 156"/>
                    <a:gd name="T32" fmla="*/ 0 w 33"/>
                    <a:gd name="T33" fmla="*/ 140 h 156"/>
                    <a:gd name="T34" fmla="*/ 0 w 33"/>
                    <a:gd name="T35" fmla="*/ 16 h 156"/>
                    <a:gd name="T36" fmla="*/ 2 w 33"/>
                    <a:gd name="T37" fmla="*/ 11 h 156"/>
                    <a:gd name="T38" fmla="*/ 3 w 33"/>
                    <a:gd name="T39" fmla="*/ 7 h 156"/>
                    <a:gd name="T40" fmla="*/ 7 w 33"/>
                    <a:gd name="T41" fmla="*/ 3 h 156"/>
                    <a:gd name="T42" fmla="*/ 11 w 33"/>
                    <a:gd name="T43" fmla="*/ 0 h 156"/>
                    <a:gd name="T44" fmla="*/ 16 w 33"/>
                    <a:gd name="T4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3" h="156">
                      <a:moveTo>
                        <a:pt x="16" y="0"/>
                      </a:moveTo>
                      <a:lnTo>
                        <a:pt x="21" y="0"/>
                      </a:lnTo>
                      <a:lnTo>
                        <a:pt x="26" y="3"/>
                      </a:lnTo>
                      <a:lnTo>
                        <a:pt x="29" y="7"/>
                      </a:lnTo>
                      <a:lnTo>
                        <a:pt x="32" y="11"/>
                      </a:lnTo>
                      <a:lnTo>
                        <a:pt x="33" y="16"/>
                      </a:lnTo>
                      <a:lnTo>
                        <a:pt x="33" y="140"/>
                      </a:lnTo>
                      <a:lnTo>
                        <a:pt x="32" y="146"/>
                      </a:lnTo>
                      <a:lnTo>
                        <a:pt x="29" y="150"/>
                      </a:lnTo>
                      <a:lnTo>
                        <a:pt x="26" y="153"/>
                      </a:lnTo>
                      <a:lnTo>
                        <a:pt x="21" y="156"/>
                      </a:lnTo>
                      <a:lnTo>
                        <a:pt x="16" y="156"/>
                      </a:lnTo>
                      <a:lnTo>
                        <a:pt x="11" y="156"/>
                      </a:lnTo>
                      <a:lnTo>
                        <a:pt x="7" y="153"/>
                      </a:lnTo>
                      <a:lnTo>
                        <a:pt x="3" y="150"/>
                      </a:lnTo>
                      <a:lnTo>
                        <a:pt x="2" y="146"/>
                      </a:lnTo>
                      <a:lnTo>
                        <a:pt x="0" y="140"/>
                      </a:lnTo>
                      <a:lnTo>
                        <a:pt x="0" y="16"/>
                      </a:lnTo>
                      <a:lnTo>
                        <a:pt x="2" y="11"/>
                      </a:lnTo>
                      <a:lnTo>
                        <a:pt x="3" y="7"/>
                      </a:lnTo>
                      <a:lnTo>
                        <a:pt x="7" y="3"/>
                      </a:lnTo>
                      <a:lnTo>
                        <a:pt x="11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453">
                  <a:extLst>
                    <a:ext uri="{FF2B5EF4-FFF2-40B4-BE49-F238E27FC236}">
                      <a16:creationId xmlns:a16="http://schemas.microsoft.com/office/drawing/2014/main" id="{3C0DAC2B-1EE5-4B08-9DF3-28F0900F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7713" y="2292350"/>
                  <a:ext cx="293688" cy="293688"/>
                </a:xfrm>
                <a:custGeom>
                  <a:avLst/>
                  <a:gdLst>
                    <a:gd name="T0" fmla="*/ 93 w 185"/>
                    <a:gd name="T1" fmla="*/ 0 h 185"/>
                    <a:gd name="T2" fmla="*/ 118 w 185"/>
                    <a:gd name="T3" fmla="*/ 3 h 185"/>
                    <a:gd name="T4" fmla="*/ 139 w 185"/>
                    <a:gd name="T5" fmla="*/ 12 h 185"/>
                    <a:gd name="T6" fmla="*/ 159 w 185"/>
                    <a:gd name="T7" fmla="*/ 26 h 185"/>
                    <a:gd name="T8" fmla="*/ 173 w 185"/>
                    <a:gd name="T9" fmla="*/ 46 h 185"/>
                    <a:gd name="T10" fmla="*/ 182 w 185"/>
                    <a:gd name="T11" fmla="*/ 68 h 185"/>
                    <a:gd name="T12" fmla="*/ 185 w 185"/>
                    <a:gd name="T13" fmla="*/ 92 h 185"/>
                    <a:gd name="T14" fmla="*/ 182 w 185"/>
                    <a:gd name="T15" fmla="*/ 116 h 185"/>
                    <a:gd name="T16" fmla="*/ 173 w 185"/>
                    <a:gd name="T17" fmla="*/ 139 h 185"/>
                    <a:gd name="T18" fmla="*/ 159 w 185"/>
                    <a:gd name="T19" fmla="*/ 157 h 185"/>
                    <a:gd name="T20" fmla="*/ 139 w 185"/>
                    <a:gd name="T21" fmla="*/ 171 h 185"/>
                    <a:gd name="T22" fmla="*/ 118 w 185"/>
                    <a:gd name="T23" fmla="*/ 181 h 185"/>
                    <a:gd name="T24" fmla="*/ 93 w 185"/>
                    <a:gd name="T25" fmla="*/ 185 h 185"/>
                    <a:gd name="T26" fmla="*/ 68 w 185"/>
                    <a:gd name="T27" fmla="*/ 181 h 185"/>
                    <a:gd name="T28" fmla="*/ 46 w 185"/>
                    <a:gd name="T29" fmla="*/ 171 h 185"/>
                    <a:gd name="T30" fmla="*/ 28 w 185"/>
                    <a:gd name="T31" fmla="*/ 157 h 185"/>
                    <a:gd name="T32" fmla="*/ 13 w 185"/>
                    <a:gd name="T33" fmla="*/ 139 h 185"/>
                    <a:gd name="T34" fmla="*/ 4 w 185"/>
                    <a:gd name="T35" fmla="*/ 116 h 185"/>
                    <a:gd name="T36" fmla="*/ 0 w 185"/>
                    <a:gd name="T37" fmla="*/ 92 h 185"/>
                    <a:gd name="T38" fmla="*/ 4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6 h 185"/>
                    <a:gd name="T44" fmla="*/ 46 w 185"/>
                    <a:gd name="T45" fmla="*/ 12 h 185"/>
                    <a:gd name="T46" fmla="*/ 68 w 185"/>
                    <a:gd name="T47" fmla="*/ 3 h 185"/>
                    <a:gd name="T48" fmla="*/ 93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3" y="0"/>
                      </a:moveTo>
                      <a:lnTo>
                        <a:pt x="118" y="3"/>
                      </a:lnTo>
                      <a:lnTo>
                        <a:pt x="139" y="12"/>
                      </a:lnTo>
                      <a:lnTo>
                        <a:pt x="159" y="26"/>
                      </a:lnTo>
                      <a:lnTo>
                        <a:pt x="173" y="46"/>
                      </a:lnTo>
                      <a:lnTo>
                        <a:pt x="182" y="68"/>
                      </a:lnTo>
                      <a:lnTo>
                        <a:pt x="185" y="92"/>
                      </a:lnTo>
                      <a:lnTo>
                        <a:pt x="182" y="116"/>
                      </a:lnTo>
                      <a:lnTo>
                        <a:pt x="173" y="139"/>
                      </a:lnTo>
                      <a:lnTo>
                        <a:pt x="159" y="157"/>
                      </a:lnTo>
                      <a:lnTo>
                        <a:pt x="139" y="171"/>
                      </a:lnTo>
                      <a:lnTo>
                        <a:pt x="118" y="181"/>
                      </a:lnTo>
                      <a:lnTo>
                        <a:pt x="93" y="185"/>
                      </a:lnTo>
                      <a:lnTo>
                        <a:pt x="68" y="181"/>
                      </a:lnTo>
                      <a:lnTo>
                        <a:pt x="46" y="171"/>
                      </a:lnTo>
                      <a:lnTo>
                        <a:pt x="28" y="157"/>
                      </a:lnTo>
                      <a:lnTo>
                        <a:pt x="13" y="139"/>
                      </a:lnTo>
                      <a:lnTo>
                        <a:pt x="4" y="116"/>
                      </a:lnTo>
                      <a:lnTo>
                        <a:pt x="0" y="92"/>
                      </a:lnTo>
                      <a:lnTo>
                        <a:pt x="4" y="68"/>
                      </a:lnTo>
                      <a:lnTo>
                        <a:pt x="13" y="46"/>
                      </a:lnTo>
                      <a:lnTo>
                        <a:pt x="28" y="26"/>
                      </a:lnTo>
                      <a:lnTo>
                        <a:pt x="46" y="12"/>
                      </a:lnTo>
                      <a:lnTo>
                        <a:pt x="68" y="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454">
                  <a:extLst>
                    <a:ext uri="{FF2B5EF4-FFF2-40B4-BE49-F238E27FC236}">
                      <a16:creationId xmlns:a16="http://schemas.microsoft.com/office/drawing/2014/main" id="{68527B21-B924-4C55-8741-0DA5E5DB2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2332038"/>
                  <a:ext cx="217488" cy="217488"/>
                </a:xfrm>
                <a:custGeom>
                  <a:avLst/>
                  <a:gdLst>
                    <a:gd name="T0" fmla="*/ 69 w 137"/>
                    <a:gd name="T1" fmla="*/ 0 h 137"/>
                    <a:gd name="T2" fmla="*/ 90 w 137"/>
                    <a:gd name="T3" fmla="*/ 4 h 137"/>
                    <a:gd name="T4" fmla="*/ 110 w 137"/>
                    <a:gd name="T5" fmla="*/ 13 h 137"/>
                    <a:gd name="T6" fmla="*/ 124 w 137"/>
                    <a:gd name="T7" fmla="*/ 29 h 137"/>
                    <a:gd name="T8" fmla="*/ 135 w 137"/>
                    <a:gd name="T9" fmla="*/ 47 h 137"/>
                    <a:gd name="T10" fmla="*/ 137 w 137"/>
                    <a:gd name="T11" fmla="*/ 69 h 137"/>
                    <a:gd name="T12" fmla="*/ 135 w 137"/>
                    <a:gd name="T13" fmla="*/ 90 h 137"/>
                    <a:gd name="T14" fmla="*/ 124 w 137"/>
                    <a:gd name="T15" fmla="*/ 110 h 137"/>
                    <a:gd name="T16" fmla="*/ 110 w 137"/>
                    <a:gd name="T17" fmla="*/ 124 h 137"/>
                    <a:gd name="T18" fmla="*/ 90 w 137"/>
                    <a:gd name="T19" fmla="*/ 135 h 137"/>
                    <a:gd name="T20" fmla="*/ 69 w 137"/>
                    <a:gd name="T21" fmla="*/ 137 h 137"/>
                    <a:gd name="T22" fmla="*/ 47 w 137"/>
                    <a:gd name="T23" fmla="*/ 135 h 137"/>
                    <a:gd name="T24" fmla="*/ 27 w 137"/>
                    <a:gd name="T25" fmla="*/ 124 h 137"/>
                    <a:gd name="T26" fmla="*/ 13 w 137"/>
                    <a:gd name="T27" fmla="*/ 110 h 137"/>
                    <a:gd name="T28" fmla="*/ 4 w 137"/>
                    <a:gd name="T29" fmla="*/ 90 h 137"/>
                    <a:gd name="T30" fmla="*/ 0 w 137"/>
                    <a:gd name="T31" fmla="*/ 69 h 137"/>
                    <a:gd name="T32" fmla="*/ 4 w 137"/>
                    <a:gd name="T33" fmla="*/ 47 h 137"/>
                    <a:gd name="T34" fmla="*/ 13 w 137"/>
                    <a:gd name="T35" fmla="*/ 29 h 137"/>
                    <a:gd name="T36" fmla="*/ 27 w 137"/>
                    <a:gd name="T37" fmla="*/ 13 h 137"/>
                    <a:gd name="T38" fmla="*/ 47 w 137"/>
                    <a:gd name="T39" fmla="*/ 4 h 137"/>
                    <a:gd name="T40" fmla="*/ 69 w 137"/>
                    <a:gd name="T41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7" h="137">
                      <a:moveTo>
                        <a:pt x="69" y="0"/>
                      </a:moveTo>
                      <a:lnTo>
                        <a:pt x="90" y="4"/>
                      </a:lnTo>
                      <a:lnTo>
                        <a:pt x="110" y="13"/>
                      </a:lnTo>
                      <a:lnTo>
                        <a:pt x="124" y="29"/>
                      </a:lnTo>
                      <a:lnTo>
                        <a:pt x="135" y="47"/>
                      </a:lnTo>
                      <a:lnTo>
                        <a:pt x="137" y="69"/>
                      </a:lnTo>
                      <a:lnTo>
                        <a:pt x="135" y="90"/>
                      </a:lnTo>
                      <a:lnTo>
                        <a:pt x="124" y="110"/>
                      </a:lnTo>
                      <a:lnTo>
                        <a:pt x="110" y="124"/>
                      </a:lnTo>
                      <a:lnTo>
                        <a:pt x="90" y="135"/>
                      </a:lnTo>
                      <a:lnTo>
                        <a:pt x="69" y="137"/>
                      </a:lnTo>
                      <a:lnTo>
                        <a:pt x="47" y="135"/>
                      </a:lnTo>
                      <a:lnTo>
                        <a:pt x="27" y="124"/>
                      </a:lnTo>
                      <a:lnTo>
                        <a:pt x="13" y="110"/>
                      </a:lnTo>
                      <a:lnTo>
                        <a:pt x="4" y="90"/>
                      </a:lnTo>
                      <a:lnTo>
                        <a:pt x="0" y="69"/>
                      </a:lnTo>
                      <a:lnTo>
                        <a:pt x="4" y="47"/>
                      </a:lnTo>
                      <a:lnTo>
                        <a:pt x="13" y="29"/>
                      </a:lnTo>
                      <a:lnTo>
                        <a:pt x="27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455">
                  <a:extLst>
                    <a:ext uri="{FF2B5EF4-FFF2-40B4-BE49-F238E27FC236}">
                      <a16:creationId xmlns:a16="http://schemas.microsoft.com/office/drawing/2014/main" id="{20FE00BF-1DBA-4082-B3A0-A8C28D2A5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5363" y="2536825"/>
                  <a:ext cx="249238" cy="52388"/>
                </a:xfrm>
                <a:custGeom>
                  <a:avLst/>
                  <a:gdLst>
                    <a:gd name="T0" fmla="*/ 17 w 157"/>
                    <a:gd name="T1" fmla="*/ 0 h 33"/>
                    <a:gd name="T2" fmla="*/ 141 w 157"/>
                    <a:gd name="T3" fmla="*/ 0 h 33"/>
                    <a:gd name="T4" fmla="*/ 147 w 157"/>
                    <a:gd name="T5" fmla="*/ 2 h 33"/>
                    <a:gd name="T6" fmla="*/ 150 w 157"/>
                    <a:gd name="T7" fmla="*/ 3 h 33"/>
                    <a:gd name="T8" fmla="*/ 154 w 157"/>
                    <a:gd name="T9" fmla="*/ 7 h 33"/>
                    <a:gd name="T10" fmla="*/ 156 w 157"/>
                    <a:gd name="T11" fmla="*/ 11 h 33"/>
                    <a:gd name="T12" fmla="*/ 157 w 157"/>
                    <a:gd name="T13" fmla="*/ 16 h 33"/>
                    <a:gd name="T14" fmla="*/ 156 w 157"/>
                    <a:gd name="T15" fmla="*/ 21 h 33"/>
                    <a:gd name="T16" fmla="*/ 154 w 157"/>
                    <a:gd name="T17" fmla="*/ 27 h 33"/>
                    <a:gd name="T18" fmla="*/ 150 w 157"/>
                    <a:gd name="T19" fmla="*/ 29 h 33"/>
                    <a:gd name="T20" fmla="*/ 147 w 157"/>
                    <a:gd name="T21" fmla="*/ 32 h 33"/>
                    <a:gd name="T22" fmla="*/ 141 w 157"/>
                    <a:gd name="T23" fmla="*/ 33 h 33"/>
                    <a:gd name="T24" fmla="*/ 17 w 157"/>
                    <a:gd name="T25" fmla="*/ 33 h 33"/>
                    <a:gd name="T26" fmla="*/ 12 w 157"/>
                    <a:gd name="T27" fmla="*/ 32 h 33"/>
                    <a:gd name="T28" fmla="*/ 6 w 157"/>
                    <a:gd name="T29" fmla="*/ 29 h 33"/>
                    <a:gd name="T30" fmla="*/ 4 w 157"/>
                    <a:gd name="T31" fmla="*/ 27 h 33"/>
                    <a:gd name="T32" fmla="*/ 1 w 157"/>
                    <a:gd name="T33" fmla="*/ 21 h 33"/>
                    <a:gd name="T34" fmla="*/ 0 w 157"/>
                    <a:gd name="T35" fmla="*/ 16 h 33"/>
                    <a:gd name="T36" fmla="*/ 1 w 157"/>
                    <a:gd name="T37" fmla="*/ 11 h 33"/>
                    <a:gd name="T38" fmla="*/ 4 w 157"/>
                    <a:gd name="T39" fmla="*/ 7 h 33"/>
                    <a:gd name="T40" fmla="*/ 6 w 157"/>
                    <a:gd name="T41" fmla="*/ 3 h 33"/>
                    <a:gd name="T42" fmla="*/ 12 w 157"/>
                    <a:gd name="T43" fmla="*/ 2 h 33"/>
                    <a:gd name="T44" fmla="*/ 17 w 157"/>
                    <a:gd name="T4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3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7" y="2"/>
                      </a:lnTo>
                      <a:lnTo>
                        <a:pt x="150" y="3"/>
                      </a:lnTo>
                      <a:lnTo>
                        <a:pt x="154" y="7"/>
                      </a:lnTo>
                      <a:lnTo>
                        <a:pt x="156" y="11"/>
                      </a:lnTo>
                      <a:lnTo>
                        <a:pt x="157" y="16"/>
                      </a:lnTo>
                      <a:lnTo>
                        <a:pt x="156" y="21"/>
                      </a:lnTo>
                      <a:lnTo>
                        <a:pt x="154" y="27"/>
                      </a:lnTo>
                      <a:lnTo>
                        <a:pt x="150" y="29"/>
                      </a:lnTo>
                      <a:lnTo>
                        <a:pt x="147" y="32"/>
                      </a:lnTo>
                      <a:lnTo>
                        <a:pt x="141" y="33"/>
                      </a:lnTo>
                      <a:lnTo>
                        <a:pt x="17" y="33"/>
                      </a:lnTo>
                      <a:lnTo>
                        <a:pt x="12" y="32"/>
                      </a:lnTo>
                      <a:lnTo>
                        <a:pt x="6" y="29"/>
                      </a:lnTo>
                      <a:lnTo>
                        <a:pt x="4" y="27"/>
                      </a:lnTo>
                      <a:lnTo>
                        <a:pt x="1" y="21"/>
                      </a:lnTo>
                      <a:lnTo>
                        <a:pt x="0" y="16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2" y="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456">
                  <a:extLst>
                    <a:ext uri="{FF2B5EF4-FFF2-40B4-BE49-F238E27FC236}">
                      <a16:creationId xmlns:a16="http://schemas.microsoft.com/office/drawing/2014/main" id="{08A30DF9-3752-4961-B7FD-6EE26B4C8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5363" y="2297113"/>
                  <a:ext cx="249238" cy="50800"/>
                </a:xfrm>
                <a:custGeom>
                  <a:avLst/>
                  <a:gdLst>
                    <a:gd name="T0" fmla="*/ 17 w 157"/>
                    <a:gd name="T1" fmla="*/ 0 h 32"/>
                    <a:gd name="T2" fmla="*/ 141 w 157"/>
                    <a:gd name="T3" fmla="*/ 0 h 32"/>
                    <a:gd name="T4" fmla="*/ 147 w 157"/>
                    <a:gd name="T5" fmla="*/ 1 h 32"/>
                    <a:gd name="T6" fmla="*/ 150 w 157"/>
                    <a:gd name="T7" fmla="*/ 3 h 32"/>
                    <a:gd name="T8" fmla="*/ 154 w 157"/>
                    <a:gd name="T9" fmla="*/ 7 h 32"/>
                    <a:gd name="T10" fmla="*/ 156 w 157"/>
                    <a:gd name="T11" fmla="*/ 11 h 32"/>
                    <a:gd name="T12" fmla="*/ 157 w 157"/>
                    <a:gd name="T13" fmla="*/ 17 h 32"/>
                    <a:gd name="T14" fmla="*/ 156 w 157"/>
                    <a:gd name="T15" fmla="*/ 22 h 32"/>
                    <a:gd name="T16" fmla="*/ 154 w 157"/>
                    <a:gd name="T17" fmla="*/ 26 h 32"/>
                    <a:gd name="T18" fmla="*/ 150 w 157"/>
                    <a:gd name="T19" fmla="*/ 30 h 32"/>
                    <a:gd name="T20" fmla="*/ 147 w 157"/>
                    <a:gd name="T21" fmla="*/ 32 h 32"/>
                    <a:gd name="T22" fmla="*/ 141 w 157"/>
                    <a:gd name="T23" fmla="*/ 32 h 32"/>
                    <a:gd name="T24" fmla="*/ 17 w 157"/>
                    <a:gd name="T25" fmla="*/ 32 h 32"/>
                    <a:gd name="T26" fmla="*/ 12 w 157"/>
                    <a:gd name="T27" fmla="*/ 32 h 32"/>
                    <a:gd name="T28" fmla="*/ 6 w 157"/>
                    <a:gd name="T29" fmla="*/ 30 h 32"/>
                    <a:gd name="T30" fmla="*/ 4 w 157"/>
                    <a:gd name="T31" fmla="*/ 26 h 32"/>
                    <a:gd name="T32" fmla="*/ 1 w 157"/>
                    <a:gd name="T33" fmla="*/ 22 h 32"/>
                    <a:gd name="T34" fmla="*/ 0 w 157"/>
                    <a:gd name="T35" fmla="*/ 17 h 32"/>
                    <a:gd name="T36" fmla="*/ 1 w 157"/>
                    <a:gd name="T37" fmla="*/ 11 h 32"/>
                    <a:gd name="T38" fmla="*/ 4 w 157"/>
                    <a:gd name="T39" fmla="*/ 7 h 32"/>
                    <a:gd name="T40" fmla="*/ 6 w 157"/>
                    <a:gd name="T41" fmla="*/ 3 h 32"/>
                    <a:gd name="T42" fmla="*/ 12 w 157"/>
                    <a:gd name="T43" fmla="*/ 1 h 32"/>
                    <a:gd name="T44" fmla="*/ 17 w 157"/>
                    <a:gd name="T4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2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7" y="1"/>
                      </a:lnTo>
                      <a:lnTo>
                        <a:pt x="150" y="3"/>
                      </a:lnTo>
                      <a:lnTo>
                        <a:pt x="154" y="7"/>
                      </a:lnTo>
                      <a:lnTo>
                        <a:pt x="156" y="11"/>
                      </a:lnTo>
                      <a:lnTo>
                        <a:pt x="157" y="17"/>
                      </a:lnTo>
                      <a:lnTo>
                        <a:pt x="156" y="22"/>
                      </a:lnTo>
                      <a:lnTo>
                        <a:pt x="154" y="26"/>
                      </a:lnTo>
                      <a:lnTo>
                        <a:pt x="150" y="30"/>
                      </a:lnTo>
                      <a:lnTo>
                        <a:pt x="147" y="32"/>
                      </a:lnTo>
                      <a:lnTo>
                        <a:pt x="141" y="32"/>
                      </a:lnTo>
                      <a:lnTo>
                        <a:pt x="17" y="32"/>
                      </a:lnTo>
                      <a:lnTo>
                        <a:pt x="12" y="32"/>
                      </a:lnTo>
                      <a:lnTo>
                        <a:pt x="6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2" y="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457">
                  <a:extLst>
                    <a:ext uri="{FF2B5EF4-FFF2-40B4-BE49-F238E27FC236}">
                      <a16:creationId xmlns:a16="http://schemas.microsoft.com/office/drawing/2014/main" id="{16A6F8CB-427B-4277-B6CC-528004DCD6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838" y="2263775"/>
                  <a:ext cx="177800" cy="306388"/>
                </a:xfrm>
                <a:custGeom>
                  <a:avLst/>
                  <a:gdLst>
                    <a:gd name="T0" fmla="*/ 66 w 112"/>
                    <a:gd name="T1" fmla="*/ 151 h 193"/>
                    <a:gd name="T2" fmla="*/ 75 w 112"/>
                    <a:gd name="T3" fmla="*/ 149 h 193"/>
                    <a:gd name="T4" fmla="*/ 80 w 112"/>
                    <a:gd name="T5" fmla="*/ 142 h 193"/>
                    <a:gd name="T6" fmla="*/ 83 w 112"/>
                    <a:gd name="T7" fmla="*/ 133 h 193"/>
                    <a:gd name="T8" fmla="*/ 74 w 112"/>
                    <a:gd name="T9" fmla="*/ 116 h 193"/>
                    <a:gd name="T10" fmla="*/ 53 w 112"/>
                    <a:gd name="T11" fmla="*/ 38 h 193"/>
                    <a:gd name="T12" fmla="*/ 41 w 112"/>
                    <a:gd name="T13" fmla="*/ 41 h 193"/>
                    <a:gd name="T14" fmla="*/ 34 w 112"/>
                    <a:gd name="T15" fmla="*/ 49 h 193"/>
                    <a:gd name="T16" fmla="*/ 34 w 112"/>
                    <a:gd name="T17" fmla="*/ 60 h 193"/>
                    <a:gd name="T18" fmla="*/ 40 w 112"/>
                    <a:gd name="T19" fmla="*/ 66 h 193"/>
                    <a:gd name="T20" fmla="*/ 47 w 112"/>
                    <a:gd name="T21" fmla="*/ 72 h 193"/>
                    <a:gd name="T22" fmla="*/ 53 w 112"/>
                    <a:gd name="T23" fmla="*/ 38 h 193"/>
                    <a:gd name="T24" fmla="*/ 62 w 112"/>
                    <a:gd name="T25" fmla="*/ 0 h 193"/>
                    <a:gd name="T26" fmla="*/ 66 w 112"/>
                    <a:gd name="T27" fmla="*/ 2 h 193"/>
                    <a:gd name="T28" fmla="*/ 67 w 112"/>
                    <a:gd name="T29" fmla="*/ 11 h 193"/>
                    <a:gd name="T30" fmla="*/ 88 w 112"/>
                    <a:gd name="T31" fmla="*/ 14 h 193"/>
                    <a:gd name="T32" fmla="*/ 105 w 112"/>
                    <a:gd name="T33" fmla="*/ 23 h 193"/>
                    <a:gd name="T34" fmla="*/ 108 w 112"/>
                    <a:gd name="T35" fmla="*/ 32 h 193"/>
                    <a:gd name="T36" fmla="*/ 105 w 112"/>
                    <a:gd name="T37" fmla="*/ 39 h 193"/>
                    <a:gd name="T38" fmla="*/ 101 w 112"/>
                    <a:gd name="T39" fmla="*/ 44 h 193"/>
                    <a:gd name="T40" fmla="*/ 94 w 112"/>
                    <a:gd name="T41" fmla="*/ 47 h 193"/>
                    <a:gd name="T42" fmla="*/ 84 w 112"/>
                    <a:gd name="T43" fmla="*/ 41 h 193"/>
                    <a:gd name="T44" fmla="*/ 67 w 112"/>
                    <a:gd name="T45" fmla="*/ 38 h 193"/>
                    <a:gd name="T46" fmla="*/ 77 w 112"/>
                    <a:gd name="T47" fmla="*/ 83 h 193"/>
                    <a:gd name="T48" fmla="*/ 97 w 112"/>
                    <a:gd name="T49" fmla="*/ 95 h 193"/>
                    <a:gd name="T50" fmla="*/ 110 w 112"/>
                    <a:gd name="T51" fmla="*/ 115 h 193"/>
                    <a:gd name="T52" fmla="*/ 109 w 112"/>
                    <a:gd name="T53" fmla="*/ 145 h 193"/>
                    <a:gd name="T54" fmla="*/ 94 w 112"/>
                    <a:gd name="T55" fmla="*/ 168 h 193"/>
                    <a:gd name="T56" fmla="*/ 67 w 112"/>
                    <a:gd name="T57" fmla="*/ 180 h 193"/>
                    <a:gd name="T58" fmla="*/ 66 w 112"/>
                    <a:gd name="T59" fmla="*/ 189 h 193"/>
                    <a:gd name="T60" fmla="*/ 62 w 112"/>
                    <a:gd name="T61" fmla="*/ 192 h 193"/>
                    <a:gd name="T62" fmla="*/ 55 w 112"/>
                    <a:gd name="T63" fmla="*/ 192 h 193"/>
                    <a:gd name="T64" fmla="*/ 51 w 112"/>
                    <a:gd name="T65" fmla="*/ 187 h 193"/>
                    <a:gd name="T66" fmla="*/ 30 w 112"/>
                    <a:gd name="T67" fmla="*/ 178 h 193"/>
                    <a:gd name="T68" fmla="*/ 4 w 112"/>
                    <a:gd name="T69" fmla="*/ 161 h 193"/>
                    <a:gd name="T70" fmla="*/ 2 w 112"/>
                    <a:gd name="T71" fmla="*/ 148 h 193"/>
                    <a:gd name="T72" fmla="*/ 4 w 112"/>
                    <a:gd name="T73" fmla="*/ 140 h 193"/>
                    <a:gd name="T74" fmla="*/ 11 w 112"/>
                    <a:gd name="T75" fmla="*/ 136 h 193"/>
                    <a:gd name="T76" fmla="*/ 21 w 112"/>
                    <a:gd name="T77" fmla="*/ 137 h 193"/>
                    <a:gd name="T78" fmla="*/ 38 w 112"/>
                    <a:gd name="T79" fmla="*/ 149 h 193"/>
                    <a:gd name="T80" fmla="*/ 51 w 112"/>
                    <a:gd name="T81" fmla="*/ 106 h 193"/>
                    <a:gd name="T82" fmla="*/ 29 w 112"/>
                    <a:gd name="T83" fmla="*/ 96 h 193"/>
                    <a:gd name="T84" fmla="*/ 12 w 112"/>
                    <a:gd name="T85" fmla="*/ 82 h 193"/>
                    <a:gd name="T86" fmla="*/ 5 w 112"/>
                    <a:gd name="T87" fmla="*/ 57 h 193"/>
                    <a:gd name="T88" fmla="*/ 15 w 112"/>
                    <a:gd name="T89" fmla="*/ 30 h 193"/>
                    <a:gd name="T90" fmla="*/ 37 w 112"/>
                    <a:gd name="T91" fmla="*/ 14 h 193"/>
                    <a:gd name="T92" fmla="*/ 51 w 112"/>
                    <a:gd name="T93" fmla="*/ 5 h 193"/>
                    <a:gd name="T94" fmla="*/ 55 w 112"/>
                    <a:gd name="T95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2" h="193">
                      <a:moveTo>
                        <a:pt x="66" y="111"/>
                      </a:moveTo>
                      <a:lnTo>
                        <a:pt x="66" y="151"/>
                      </a:lnTo>
                      <a:lnTo>
                        <a:pt x="70" y="150"/>
                      </a:lnTo>
                      <a:lnTo>
                        <a:pt x="75" y="149"/>
                      </a:lnTo>
                      <a:lnTo>
                        <a:pt x="77" y="146"/>
                      </a:lnTo>
                      <a:lnTo>
                        <a:pt x="80" y="142"/>
                      </a:lnTo>
                      <a:lnTo>
                        <a:pt x="83" y="138"/>
                      </a:lnTo>
                      <a:lnTo>
                        <a:pt x="83" y="133"/>
                      </a:lnTo>
                      <a:lnTo>
                        <a:pt x="80" y="123"/>
                      </a:lnTo>
                      <a:lnTo>
                        <a:pt x="74" y="116"/>
                      </a:lnTo>
                      <a:lnTo>
                        <a:pt x="66" y="111"/>
                      </a:lnTo>
                      <a:close/>
                      <a:moveTo>
                        <a:pt x="53" y="38"/>
                      </a:moveTo>
                      <a:lnTo>
                        <a:pt x="46" y="40"/>
                      </a:lnTo>
                      <a:lnTo>
                        <a:pt x="41" y="41"/>
                      </a:lnTo>
                      <a:lnTo>
                        <a:pt x="37" y="45"/>
                      </a:lnTo>
                      <a:lnTo>
                        <a:pt x="34" y="49"/>
                      </a:lnTo>
                      <a:lnTo>
                        <a:pt x="34" y="55"/>
                      </a:lnTo>
                      <a:lnTo>
                        <a:pt x="34" y="60"/>
                      </a:lnTo>
                      <a:lnTo>
                        <a:pt x="37" y="64"/>
                      </a:lnTo>
                      <a:lnTo>
                        <a:pt x="40" y="66"/>
                      </a:lnTo>
                      <a:lnTo>
                        <a:pt x="43" y="69"/>
                      </a:lnTo>
                      <a:lnTo>
                        <a:pt x="47" y="72"/>
                      </a:lnTo>
                      <a:lnTo>
                        <a:pt x="53" y="74"/>
                      </a:lnTo>
                      <a:lnTo>
                        <a:pt x="53" y="38"/>
                      </a:lnTo>
                      <a:close/>
                      <a:moveTo>
                        <a:pt x="59" y="0"/>
                      </a:moveTo>
                      <a:lnTo>
                        <a:pt x="62" y="0"/>
                      </a:lnTo>
                      <a:lnTo>
                        <a:pt x="64" y="1"/>
                      </a:lnTo>
                      <a:lnTo>
                        <a:pt x="66" y="2"/>
                      </a:lnTo>
                      <a:lnTo>
                        <a:pt x="67" y="5"/>
                      </a:lnTo>
                      <a:lnTo>
                        <a:pt x="67" y="11"/>
                      </a:lnTo>
                      <a:lnTo>
                        <a:pt x="77" y="11"/>
                      </a:lnTo>
                      <a:lnTo>
                        <a:pt x="88" y="14"/>
                      </a:lnTo>
                      <a:lnTo>
                        <a:pt x="97" y="18"/>
                      </a:lnTo>
                      <a:lnTo>
                        <a:pt x="105" y="23"/>
                      </a:lnTo>
                      <a:lnTo>
                        <a:pt x="108" y="30"/>
                      </a:lnTo>
                      <a:lnTo>
                        <a:pt x="108" y="32"/>
                      </a:lnTo>
                      <a:lnTo>
                        <a:pt x="106" y="35"/>
                      </a:lnTo>
                      <a:lnTo>
                        <a:pt x="105" y="39"/>
                      </a:lnTo>
                      <a:lnTo>
                        <a:pt x="104" y="41"/>
                      </a:lnTo>
                      <a:lnTo>
                        <a:pt x="101" y="44"/>
                      </a:lnTo>
                      <a:lnTo>
                        <a:pt x="98" y="45"/>
                      </a:lnTo>
                      <a:lnTo>
                        <a:pt x="94" y="47"/>
                      </a:lnTo>
                      <a:lnTo>
                        <a:pt x="91" y="45"/>
                      </a:lnTo>
                      <a:lnTo>
                        <a:pt x="84" y="41"/>
                      </a:lnTo>
                      <a:lnTo>
                        <a:pt x="77" y="39"/>
                      </a:lnTo>
                      <a:lnTo>
                        <a:pt x="67" y="38"/>
                      </a:lnTo>
                      <a:lnTo>
                        <a:pt x="67" y="79"/>
                      </a:lnTo>
                      <a:lnTo>
                        <a:pt x="77" y="83"/>
                      </a:lnTo>
                      <a:lnTo>
                        <a:pt x="88" y="89"/>
                      </a:lnTo>
                      <a:lnTo>
                        <a:pt x="97" y="95"/>
                      </a:lnTo>
                      <a:lnTo>
                        <a:pt x="105" y="104"/>
                      </a:lnTo>
                      <a:lnTo>
                        <a:pt x="110" y="115"/>
                      </a:lnTo>
                      <a:lnTo>
                        <a:pt x="112" y="129"/>
                      </a:lnTo>
                      <a:lnTo>
                        <a:pt x="109" y="145"/>
                      </a:lnTo>
                      <a:lnTo>
                        <a:pt x="104" y="158"/>
                      </a:lnTo>
                      <a:lnTo>
                        <a:pt x="94" y="168"/>
                      </a:lnTo>
                      <a:lnTo>
                        <a:pt x="81" y="175"/>
                      </a:lnTo>
                      <a:lnTo>
                        <a:pt x="67" y="180"/>
                      </a:lnTo>
                      <a:lnTo>
                        <a:pt x="67" y="187"/>
                      </a:lnTo>
                      <a:lnTo>
                        <a:pt x="66" y="189"/>
                      </a:lnTo>
                      <a:lnTo>
                        <a:pt x="64" y="191"/>
                      </a:lnTo>
                      <a:lnTo>
                        <a:pt x="62" y="192"/>
                      </a:lnTo>
                      <a:lnTo>
                        <a:pt x="59" y="193"/>
                      </a:lnTo>
                      <a:lnTo>
                        <a:pt x="55" y="192"/>
                      </a:lnTo>
                      <a:lnTo>
                        <a:pt x="53" y="189"/>
                      </a:lnTo>
                      <a:lnTo>
                        <a:pt x="51" y="187"/>
                      </a:lnTo>
                      <a:lnTo>
                        <a:pt x="51" y="180"/>
                      </a:lnTo>
                      <a:lnTo>
                        <a:pt x="30" y="178"/>
                      </a:lnTo>
                      <a:lnTo>
                        <a:pt x="15" y="170"/>
                      </a:lnTo>
                      <a:lnTo>
                        <a:pt x="4" y="161"/>
                      </a:lnTo>
                      <a:lnTo>
                        <a:pt x="0" y="151"/>
                      </a:lnTo>
                      <a:lnTo>
                        <a:pt x="2" y="148"/>
                      </a:lnTo>
                      <a:lnTo>
                        <a:pt x="3" y="144"/>
                      </a:lnTo>
                      <a:lnTo>
                        <a:pt x="4" y="140"/>
                      </a:lnTo>
                      <a:lnTo>
                        <a:pt x="7" y="137"/>
                      </a:lnTo>
                      <a:lnTo>
                        <a:pt x="11" y="136"/>
                      </a:lnTo>
                      <a:lnTo>
                        <a:pt x="15" y="134"/>
                      </a:lnTo>
                      <a:lnTo>
                        <a:pt x="21" y="137"/>
                      </a:lnTo>
                      <a:lnTo>
                        <a:pt x="28" y="142"/>
                      </a:lnTo>
                      <a:lnTo>
                        <a:pt x="38" y="149"/>
                      </a:lnTo>
                      <a:lnTo>
                        <a:pt x="51" y="153"/>
                      </a:lnTo>
                      <a:lnTo>
                        <a:pt x="51" y="106"/>
                      </a:lnTo>
                      <a:lnTo>
                        <a:pt x="40" y="100"/>
                      </a:lnTo>
                      <a:lnTo>
                        <a:pt x="29" y="96"/>
                      </a:lnTo>
                      <a:lnTo>
                        <a:pt x="20" y="90"/>
                      </a:lnTo>
                      <a:lnTo>
                        <a:pt x="12" y="82"/>
                      </a:lnTo>
                      <a:lnTo>
                        <a:pt x="7" y="72"/>
                      </a:lnTo>
                      <a:lnTo>
                        <a:pt x="5" y="57"/>
                      </a:lnTo>
                      <a:lnTo>
                        <a:pt x="8" y="41"/>
                      </a:lnTo>
                      <a:lnTo>
                        <a:pt x="15" y="30"/>
                      </a:lnTo>
                      <a:lnTo>
                        <a:pt x="25" y="21"/>
                      </a:lnTo>
                      <a:lnTo>
                        <a:pt x="37" y="14"/>
                      </a:lnTo>
                      <a:lnTo>
                        <a:pt x="51" y="11"/>
                      </a:lnTo>
                      <a:lnTo>
                        <a:pt x="51" y="5"/>
                      </a:lnTo>
                      <a:lnTo>
                        <a:pt x="53" y="2"/>
                      </a:lnTo>
                      <a:lnTo>
                        <a:pt x="5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FC51522-2720-494C-83CD-EADF6CC67AEA}"/>
                  </a:ext>
                </a:extLst>
              </p:cNvPr>
              <p:cNvSpPr txBox="1"/>
              <p:nvPr/>
            </p:nvSpPr>
            <p:spPr>
              <a:xfrm>
                <a:off x="5924545" y="4346337"/>
                <a:ext cx="24350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spcBef>
                    <a:spcPts val="1000"/>
                  </a:spcBef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8242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pPr algn="ctr"/>
                <a:r>
                  <a:rPr lang="en-US" altLang="ko-KR" sz="28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 </a:t>
                </a:r>
                <a:r>
                  <a:rPr lang="ko-KR" altLang="en-US" sz="28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일일 회의 </a:t>
                </a:r>
                <a:r>
                  <a:rPr lang="en-US" altLang="ko-KR" sz="280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  <a:endPara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166701C-B34E-456E-A513-84933DECD9A3}"/>
                </a:ext>
              </a:extLst>
            </p:cNvPr>
            <p:cNvSpPr/>
            <p:nvPr/>
          </p:nvSpPr>
          <p:spPr>
            <a:xfrm>
              <a:off x="6971841" y="2876493"/>
              <a:ext cx="342294" cy="4255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ECE3E-4080-4717-859C-05BDE1450B7E}"/>
              </a:ext>
            </a:extLst>
          </p:cNvPr>
          <p:cNvSpPr txBox="1"/>
          <p:nvPr/>
        </p:nvSpPr>
        <p:spPr>
          <a:xfrm>
            <a:off x="356400" y="2887200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역할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타임라인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&amp;WBS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  <a:endParaRPr lang="en-US" altLang="ko-KR" sz="1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87BF8-494F-4196-B883-65A2C69244BD}"/>
              </a:ext>
            </a:extLst>
          </p:cNvPr>
          <p:cNvSpPr txBox="1"/>
          <p:nvPr/>
        </p:nvSpPr>
        <p:spPr>
          <a:xfrm>
            <a:off x="2479951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Cooperation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ADD4F-0ED0-43BD-8484-0DE70080081B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방법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B3D7692D-A8B6-4B79-839E-A91A48EB4C5B}"/>
              </a:ext>
            </a:extLst>
          </p:cNvPr>
          <p:cNvGrpSpPr/>
          <p:nvPr/>
        </p:nvGrpSpPr>
        <p:grpSpPr>
          <a:xfrm>
            <a:off x="2591886" y="2146618"/>
            <a:ext cx="2435036" cy="2722939"/>
            <a:chOff x="2713985" y="2146618"/>
            <a:chExt cx="2435036" cy="2722939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56711F5-DB93-4268-AC82-9FCD1FD2165B}"/>
                </a:ext>
              </a:extLst>
            </p:cNvPr>
            <p:cNvGrpSpPr/>
            <p:nvPr/>
          </p:nvGrpSpPr>
          <p:grpSpPr>
            <a:xfrm>
              <a:off x="2967531" y="2146618"/>
              <a:ext cx="1927944" cy="1926094"/>
              <a:chOff x="2867618" y="2146618"/>
              <a:chExt cx="1927944" cy="1926094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0FD196E7-20EF-44BF-983A-F816AB8AA321}"/>
                  </a:ext>
                </a:extLst>
              </p:cNvPr>
              <p:cNvGrpSpPr/>
              <p:nvPr/>
            </p:nvGrpSpPr>
            <p:grpSpPr>
              <a:xfrm>
                <a:off x="2867618" y="2146618"/>
                <a:ext cx="1927944" cy="1926094"/>
                <a:chOff x="1901825" y="1612900"/>
                <a:chExt cx="1654175" cy="1652588"/>
              </a:xfrm>
            </p:grpSpPr>
            <p:sp>
              <p:nvSpPr>
                <p:cNvPr id="104" name="Freeform 433">
                  <a:extLst>
                    <a:ext uri="{FF2B5EF4-FFF2-40B4-BE49-F238E27FC236}">
                      <a16:creationId xmlns:a16="http://schemas.microsoft.com/office/drawing/2014/main" id="{88FBA4E7-6EBD-41DC-B373-9558216FD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8813" y="1638300"/>
                  <a:ext cx="1601788" cy="1601788"/>
                </a:xfrm>
                <a:custGeom>
                  <a:avLst/>
                  <a:gdLst>
                    <a:gd name="T0" fmla="*/ 504 w 1009"/>
                    <a:gd name="T1" fmla="*/ 0 h 1009"/>
                    <a:gd name="T2" fmla="*/ 567 w 1009"/>
                    <a:gd name="T3" fmla="*/ 3 h 1009"/>
                    <a:gd name="T4" fmla="*/ 628 w 1009"/>
                    <a:gd name="T5" fmla="*/ 15 h 1009"/>
                    <a:gd name="T6" fmla="*/ 686 w 1009"/>
                    <a:gd name="T7" fmla="*/ 34 h 1009"/>
                    <a:gd name="T8" fmla="*/ 741 w 1009"/>
                    <a:gd name="T9" fmla="*/ 58 h 1009"/>
                    <a:gd name="T10" fmla="*/ 792 w 1009"/>
                    <a:gd name="T11" fmla="*/ 90 h 1009"/>
                    <a:gd name="T12" fmla="*/ 839 w 1009"/>
                    <a:gd name="T13" fmla="*/ 127 h 1009"/>
                    <a:gd name="T14" fmla="*/ 881 w 1009"/>
                    <a:gd name="T15" fmla="*/ 168 h 1009"/>
                    <a:gd name="T16" fmla="*/ 919 w 1009"/>
                    <a:gd name="T17" fmla="*/ 216 h 1009"/>
                    <a:gd name="T18" fmla="*/ 950 w 1009"/>
                    <a:gd name="T19" fmla="*/ 267 h 1009"/>
                    <a:gd name="T20" fmla="*/ 975 w 1009"/>
                    <a:gd name="T21" fmla="*/ 322 h 1009"/>
                    <a:gd name="T22" fmla="*/ 993 w 1009"/>
                    <a:gd name="T23" fmla="*/ 381 h 1009"/>
                    <a:gd name="T24" fmla="*/ 1005 w 1009"/>
                    <a:gd name="T25" fmla="*/ 441 h 1009"/>
                    <a:gd name="T26" fmla="*/ 1009 w 1009"/>
                    <a:gd name="T27" fmla="*/ 505 h 1009"/>
                    <a:gd name="T28" fmla="*/ 1005 w 1009"/>
                    <a:gd name="T29" fmla="*/ 568 h 1009"/>
                    <a:gd name="T30" fmla="*/ 993 w 1009"/>
                    <a:gd name="T31" fmla="*/ 628 h 1009"/>
                    <a:gd name="T32" fmla="*/ 975 w 1009"/>
                    <a:gd name="T33" fmla="*/ 687 h 1009"/>
                    <a:gd name="T34" fmla="*/ 950 w 1009"/>
                    <a:gd name="T35" fmla="*/ 742 h 1009"/>
                    <a:gd name="T36" fmla="*/ 919 w 1009"/>
                    <a:gd name="T37" fmla="*/ 793 h 1009"/>
                    <a:gd name="T38" fmla="*/ 881 w 1009"/>
                    <a:gd name="T39" fmla="*/ 840 h 1009"/>
                    <a:gd name="T40" fmla="*/ 839 w 1009"/>
                    <a:gd name="T41" fmla="*/ 882 h 1009"/>
                    <a:gd name="T42" fmla="*/ 792 w 1009"/>
                    <a:gd name="T43" fmla="*/ 919 h 1009"/>
                    <a:gd name="T44" fmla="*/ 741 w 1009"/>
                    <a:gd name="T45" fmla="*/ 950 h 1009"/>
                    <a:gd name="T46" fmla="*/ 686 w 1009"/>
                    <a:gd name="T47" fmla="*/ 975 h 1009"/>
                    <a:gd name="T48" fmla="*/ 628 w 1009"/>
                    <a:gd name="T49" fmla="*/ 993 h 1009"/>
                    <a:gd name="T50" fmla="*/ 567 w 1009"/>
                    <a:gd name="T51" fmla="*/ 1005 h 1009"/>
                    <a:gd name="T52" fmla="*/ 504 w 1009"/>
                    <a:gd name="T53" fmla="*/ 1009 h 1009"/>
                    <a:gd name="T54" fmla="*/ 441 w 1009"/>
                    <a:gd name="T55" fmla="*/ 1005 h 1009"/>
                    <a:gd name="T56" fmla="*/ 379 w 1009"/>
                    <a:gd name="T57" fmla="*/ 993 h 1009"/>
                    <a:gd name="T58" fmla="*/ 322 w 1009"/>
                    <a:gd name="T59" fmla="*/ 975 h 1009"/>
                    <a:gd name="T60" fmla="*/ 267 w 1009"/>
                    <a:gd name="T61" fmla="*/ 950 h 1009"/>
                    <a:gd name="T62" fmla="*/ 216 w 1009"/>
                    <a:gd name="T63" fmla="*/ 919 h 1009"/>
                    <a:gd name="T64" fmla="*/ 169 w 1009"/>
                    <a:gd name="T65" fmla="*/ 882 h 1009"/>
                    <a:gd name="T66" fmla="*/ 127 w 1009"/>
                    <a:gd name="T67" fmla="*/ 840 h 1009"/>
                    <a:gd name="T68" fmla="*/ 90 w 1009"/>
                    <a:gd name="T69" fmla="*/ 793 h 1009"/>
                    <a:gd name="T70" fmla="*/ 59 w 1009"/>
                    <a:gd name="T71" fmla="*/ 742 h 1009"/>
                    <a:gd name="T72" fmla="*/ 34 w 1009"/>
                    <a:gd name="T73" fmla="*/ 687 h 1009"/>
                    <a:gd name="T74" fmla="*/ 14 w 1009"/>
                    <a:gd name="T75" fmla="*/ 628 h 1009"/>
                    <a:gd name="T76" fmla="*/ 4 w 1009"/>
                    <a:gd name="T77" fmla="*/ 568 h 1009"/>
                    <a:gd name="T78" fmla="*/ 0 w 1009"/>
                    <a:gd name="T79" fmla="*/ 505 h 1009"/>
                    <a:gd name="T80" fmla="*/ 4 w 1009"/>
                    <a:gd name="T81" fmla="*/ 441 h 1009"/>
                    <a:gd name="T82" fmla="*/ 14 w 1009"/>
                    <a:gd name="T83" fmla="*/ 381 h 1009"/>
                    <a:gd name="T84" fmla="*/ 34 w 1009"/>
                    <a:gd name="T85" fmla="*/ 322 h 1009"/>
                    <a:gd name="T86" fmla="*/ 59 w 1009"/>
                    <a:gd name="T87" fmla="*/ 267 h 1009"/>
                    <a:gd name="T88" fmla="*/ 90 w 1009"/>
                    <a:gd name="T89" fmla="*/ 216 h 1009"/>
                    <a:gd name="T90" fmla="*/ 127 w 1009"/>
                    <a:gd name="T91" fmla="*/ 168 h 1009"/>
                    <a:gd name="T92" fmla="*/ 169 w 1009"/>
                    <a:gd name="T93" fmla="*/ 127 h 1009"/>
                    <a:gd name="T94" fmla="*/ 216 w 1009"/>
                    <a:gd name="T95" fmla="*/ 90 h 1009"/>
                    <a:gd name="T96" fmla="*/ 267 w 1009"/>
                    <a:gd name="T97" fmla="*/ 58 h 1009"/>
                    <a:gd name="T98" fmla="*/ 322 w 1009"/>
                    <a:gd name="T99" fmla="*/ 34 h 1009"/>
                    <a:gd name="T100" fmla="*/ 379 w 1009"/>
                    <a:gd name="T101" fmla="*/ 15 h 1009"/>
                    <a:gd name="T102" fmla="*/ 441 w 1009"/>
                    <a:gd name="T103" fmla="*/ 3 h 1009"/>
                    <a:gd name="T104" fmla="*/ 504 w 1009"/>
                    <a:gd name="T105" fmla="*/ 0 h 10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09" h="1009">
                      <a:moveTo>
                        <a:pt x="504" y="0"/>
                      </a:moveTo>
                      <a:lnTo>
                        <a:pt x="567" y="3"/>
                      </a:lnTo>
                      <a:lnTo>
                        <a:pt x="628" y="15"/>
                      </a:lnTo>
                      <a:lnTo>
                        <a:pt x="686" y="34"/>
                      </a:lnTo>
                      <a:lnTo>
                        <a:pt x="741" y="58"/>
                      </a:lnTo>
                      <a:lnTo>
                        <a:pt x="792" y="90"/>
                      </a:lnTo>
                      <a:lnTo>
                        <a:pt x="839" y="127"/>
                      </a:lnTo>
                      <a:lnTo>
                        <a:pt x="881" y="168"/>
                      </a:lnTo>
                      <a:lnTo>
                        <a:pt x="919" y="216"/>
                      </a:lnTo>
                      <a:lnTo>
                        <a:pt x="950" y="267"/>
                      </a:lnTo>
                      <a:lnTo>
                        <a:pt x="975" y="322"/>
                      </a:lnTo>
                      <a:lnTo>
                        <a:pt x="993" y="381"/>
                      </a:lnTo>
                      <a:lnTo>
                        <a:pt x="1005" y="441"/>
                      </a:lnTo>
                      <a:lnTo>
                        <a:pt x="1009" y="505"/>
                      </a:lnTo>
                      <a:lnTo>
                        <a:pt x="1005" y="568"/>
                      </a:lnTo>
                      <a:lnTo>
                        <a:pt x="993" y="628"/>
                      </a:lnTo>
                      <a:lnTo>
                        <a:pt x="975" y="687"/>
                      </a:lnTo>
                      <a:lnTo>
                        <a:pt x="950" y="742"/>
                      </a:lnTo>
                      <a:lnTo>
                        <a:pt x="919" y="793"/>
                      </a:lnTo>
                      <a:lnTo>
                        <a:pt x="881" y="840"/>
                      </a:lnTo>
                      <a:lnTo>
                        <a:pt x="839" y="882"/>
                      </a:lnTo>
                      <a:lnTo>
                        <a:pt x="792" y="919"/>
                      </a:lnTo>
                      <a:lnTo>
                        <a:pt x="741" y="950"/>
                      </a:lnTo>
                      <a:lnTo>
                        <a:pt x="686" y="975"/>
                      </a:lnTo>
                      <a:lnTo>
                        <a:pt x="628" y="993"/>
                      </a:lnTo>
                      <a:lnTo>
                        <a:pt x="567" y="1005"/>
                      </a:lnTo>
                      <a:lnTo>
                        <a:pt x="504" y="1009"/>
                      </a:lnTo>
                      <a:lnTo>
                        <a:pt x="441" y="1005"/>
                      </a:lnTo>
                      <a:lnTo>
                        <a:pt x="379" y="993"/>
                      </a:lnTo>
                      <a:lnTo>
                        <a:pt x="322" y="975"/>
                      </a:lnTo>
                      <a:lnTo>
                        <a:pt x="267" y="950"/>
                      </a:lnTo>
                      <a:lnTo>
                        <a:pt x="216" y="919"/>
                      </a:lnTo>
                      <a:lnTo>
                        <a:pt x="169" y="882"/>
                      </a:lnTo>
                      <a:lnTo>
                        <a:pt x="127" y="840"/>
                      </a:lnTo>
                      <a:lnTo>
                        <a:pt x="90" y="793"/>
                      </a:lnTo>
                      <a:lnTo>
                        <a:pt x="59" y="742"/>
                      </a:lnTo>
                      <a:lnTo>
                        <a:pt x="34" y="687"/>
                      </a:lnTo>
                      <a:lnTo>
                        <a:pt x="14" y="628"/>
                      </a:lnTo>
                      <a:lnTo>
                        <a:pt x="4" y="568"/>
                      </a:lnTo>
                      <a:lnTo>
                        <a:pt x="0" y="505"/>
                      </a:lnTo>
                      <a:lnTo>
                        <a:pt x="4" y="441"/>
                      </a:lnTo>
                      <a:lnTo>
                        <a:pt x="14" y="381"/>
                      </a:lnTo>
                      <a:lnTo>
                        <a:pt x="34" y="322"/>
                      </a:lnTo>
                      <a:lnTo>
                        <a:pt x="59" y="267"/>
                      </a:lnTo>
                      <a:lnTo>
                        <a:pt x="90" y="216"/>
                      </a:lnTo>
                      <a:lnTo>
                        <a:pt x="127" y="168"/>
                      </a:lnTo>
                      <a:lnTo>
                        <a:pt x="169" y="127"/>
                      </a:lnTo>
                      <a:lnTo>
                        <a:pt x="216" y="90"/>
                      </a:lnTo>
                      <a:lnTo>
                        <a:pt x="267" y="58"/>
                      </a:lnTo>
                      <a:lnTo>
                        <a:pt x="322" y="34"/>
                      </a:lnTo>
                      <a:lnTo>
                        <a:pt x="379" y="15"/>
                      </a:lnTo>
                      <a:lnTo>
                        <a:pt x="441" y="3"/>
                      </a:lnTo>
                      <a:lnTo>
                        <a:pt x="5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434">
                  <a:extLst>
                    <a:ext uri="{FF2B5EF4-FFF2-40B4-BE49-F238E27FC236}">
                      <a16:creationId xmlns:a16="http://schemas.microsoft.com/office/drawing/2014/main" id="{9B810C43-A45C-41E2-AC83-6C5EBFC5F1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1825" y="1612900"/>
                  <a:ext cx="1654175" cy="1652588"/>
                </a:xfrm>
                <a:custGeom>
                  <a:avLst/>
                  <a:gdLst>
                    <a:gd name="T0" fmla="*/ 465 w 1042"/>
                    <a:gd name="T1" fmla="*/ 35 h 1041"/>
                    <a:gd name="T2" fmla="*/ 356 w 1042"/>
                    <a:gd name="T3" fmla="*/ 60 h 1041"/>
                    <a:gd name="T4" fmla="*/ 259 w 1042"/>
                    <a:gd name="T5" fmla="*/ 107 h 1041"/>
                    <a:gd name="T6" fmla="*/ 175 w 1042"/>
                    <a:gd name="T7" fmla="*/ 175 h 1041"/>
                    <a:gd name="T8" fmla="*/ 108 w 1042"/>
                    <a:gd name="T9" fmla="*/ 259 h 1041"/>
                    <a:gd name="T10" fmla="*/ 61 w 1042"/>
                    <a:gd name="T11" fmla="*/ 356 h 1041"/>
                    <a:gd name="T12" fmla="*/ 35 w 1042"/>
                    <a:gd name="T13" fmla="*/ 463 h 1041"/>
                    <a:gd name="T14" fmla="*/ 35 w 1042"/>
                    <a:gd name="T15" fmla="*/ 577 h 1041"/>
                    <a:gd name="T16" fmla="*/ 61 w 1042"/>
                    <a:gd name="T17" fmla="*/ 685 h 1041"/>
                    <a:gd name="T18" fmla="*/ 108 w 1042"/>
                    <a:gd name="T19" fmla="*/ 783 h 1041"/>
                    <a:gd name="T20" fmla="*/ 175 w 1042"/>
                    <a:gd name="T21" fmla="*/ 865 h 1041"/>
                    <a:gd name="T22" fmla="*/ 259 w 1042"/>
                    <a:gd name="T23" fmla="*/ 933 h 1041"/>
                    <a:gd name="T24" fmla="*/ 356 w 1042"/>
                    <a:gd name="T25" fmla="*/ 980 h 1041"/>
                    <a:gd name="T26" fmla="*/ 465 w 1042"/>
                    <a:gd name="T27" fmla="*/ 1005 h 1041"/>
                    <a:gd name="T28" fmla="*/ 578 w 1042"/>
                    <a:gd name="T29" fmla="*/ 1005 h 1041"/>
                    <a:gd name="T30" fmla="*/ 686 w 1042"/>
                    <a:gd name="T31" fmla="*/ 980 h 1041"/>
                    <a:gd name="T32" fmla="*/ 783 w 1042"/>
                    <a:gd name="T33" fmla="*/ 933 h 1041"/>
                    <a:gd name="T34" fmla="*/ 866 w 1042"/>
                    <a:gd name="T35" fmla="*/ 865 h 1041"/>
                    <a:gd name="T36" fmla="*/ 933 w 1042"/>
                    <a:gd name="T37" fmla="*/ 783 h 1041"/>
                    <a:gd name="T38" fmla="*/ 982 w 1042"/>
                    <a:gd name="T39" fmla="*/ 685 h 1041"/>
                    <a:gd name="T40" fmla="*/ 1007 w 1042"/>
                    <a:gd name="T41" fmla="*/ 577 h 1041"/>
                    <a:gd name="T42" fmla="*/ 1007 w 1042"/>
                    <a:gd name="T43" fmla="*/ 463 h 1041"/>
                    <a:gd name="T44" fmla="*/ 982 w 1042"/>
                    <a:gd name="T45" fmla="*/ 356 h 1041"/>
                    <a:gd name="T46" fmla="*/ 933 w 1042"/>
                    <a:gd name="T47" fmla="*/ 259 h 1041"/>
                    <a:gd name="T48" fmla="*/ 866 w 1042"/>
                    <a:gd name="T49" fmla="*/ 175 h 1041"/>
                    <a:gd name="T50" fmla="*/ 783 w 1042"/>
                    <a:gd name="T51" fmla="*/ 107 h 1041"/>
                    <a:gd name="T52" fmla="*/ 686 w 1042"/>
                    <a:gd name="T53" fmla="*/ 60 h 1041"/>
                    <a:gd name="T54" fmla="*/ 578 w 1042"/>
                    <a:gd name="T55" fmla="*/ 35 h 1041"/>
                    <a:gd name="T56" fmla="*/ 521 w 1042"/>
                    <a:gd name="T57" fmla="*/ 0 h 1041"/>
                    <a:gd name="T58" fmla="*/ 640 w 1042"/>
                    <a:gd name="T59" fmla="*/ 13 h 1041"/>
                    <a:gd name="T60" fmla="*/ 750 w 1042"/>
                    <a:gd name="T61" fmla="*/ 52 h 1041"/>
                    <a:gd name="T62" fmla="*/ 847 w 1042"/>
                    <a:gd name="T63" fmla="*/ 114 h 1041"/>
                    <a:gd name="T64" fmla="*/ 928 w 1042"/>
                    <a:gd name="T65" fmla="*/ 195 h 1041"/>
                    <a:gd name="T66" fmla="*/ 989 w 1042"/>
                    <a:gd name="T67" fmla="*/ 292 h 1041"/>
                    <a:gd name="T68" fmla="*/ 1029 w 1042"/>
                    <a:gd name="T69" fmla="*/ 400 h 1041"/>
                    <a:gd name="T70" fmla="*/ 1042 w 1042"/>
                    <a:gd name="T71" fmla="*/ 521 h 1041"/>
                    <a:gd name="T72" fmla="*/ 1029 w 1042"/>
                    <a:gd name="T73" fmla="*/ 640 h 1041"/>
                    <a:gd name="T74" fmla="*/ 989 w 1042"/>
                    <a:gd name="T75" fmla="*/ 750 h 1041"/>
                    <a:gd name="T76" fmla="*/ 928 w 1042"/>
                    <a:gd name="T77" fmla="*/ 846 h 1041"/>
                    <a:gd name="T78" fmla="*/ 847 w 1042"/>
                    <a:gd name="T79" fmla="*/ 927 h 1041"/>
                    <a:gd name="T80" fmla="*/ 750 w 1042"/>
                    <a:gd name="T81" fmla="*/ 988 h 1041"/>
                    <a:gd name="T82" fmla="*/ 640 w 1042"/>
                    <a:gd name="T83" fmla="*/ 1027 h 1041"/>
                    <a:gd name="T84" fmla="*/ 521 w 1042"/>
                    <a:gd name="T85" fmla="*/ 1041 h 1041"/>
                    <a:gd name="T86" fmla="*/ 402 w 1042"/>
                    <a:gd name="T87" fmla="*/ 1027 h 1041"/>
                    <a:gd name="T88" fmla="*/ 292 w 1042"/>
                    <a:gd name="T89" fmla="*/ 988 h 1041"/>
                    <a:gd name="T90" fmla="*/ 195 w 1042"/>
                    <a:gd name="T91" fmla="*/ 927 h 1041"/>
                    <a:gd name="T92" fmla="*/ 115 w 1042"/>
                    <a:gd name="T93" fmla="*/ 846 h 1041"/>
                    <a:gd name="T94" fmla="*/ 53 w 1042"/>
                    <a:gd name="T95" fmla="*/ 750 h 1041"/>
                    <a:gd name="T96" fmla="*/ 14 w 1042"/>
                    <a:gd name="T97" fmla="*/ 640 h 1041"/>
                    <a:gd name="T98" fmla="*/ 0 w 1042"/>
                    <a:gd name="T99" fmla="*/ 521 h 1041"/>
                    <a:gd name="T100" fmla="*/ 14 w 1042"/>
                    <a:gd name="T101" fmla="*/ 400 h 1041"/>
                    <a:gd name="T102" fmla="*/ 53 w 1042"/>
                    <a:gd name="T103" fmla="*/ 292 h 1041"/>
                    <a:gd name="T104" fmla="*/ 115 w 1042"/>
                    <a:gd name="T105" fmla="*/ 195 h 1041"/>
                    <a:gd name="T106" fmla="*/ 195 w 1042"/>
                    <a:gd name="T107" fmla="*/ 114 h 1041"/>
                    <a:gd name="T108" fmla="*/ 292 w 1042"/>
                    <a:gd name="T109" fmla="*/ 52 h 1041"/>
                    <a:gd name="T110" fmla="*/ 402 w 1042"/>
                    <a:gd name="T111" fmla="*/ 13 h 1041"/>
                    <a:gd name="T112" fmla="*/ 521 w 1042"/>
                    <a:gd name="T113" fmla="*/ 0 h 1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42" h="1041">
                      <a:moveTo>
                        <a:pt x="521" y="31"/>
                      </a:moveTo>
                      <a:lnTo>
                        <a:pt x="465" y="35"/>
                      </a:lnTo>
                      <a:lnTo>
                        <a:pt x="410" y="44"/>
                      </a:lnTo>
                      <a:lnTo>
                        <a:pt x="356" y="60"/>
                      </a:lnTo>
                      <a:lnTo>
                        <a:pt x="306" y="81"/>
                      </a:lnTo>
                      <a:lnTo>
                        <a:pt x="259" y="107"/>
                      </a:lnTo>
                      <a:lnTo>
                        <a:pt x="216" y="139"/>
                      </a:lnTo>
                      <a:lnTo>
                        <a:pt x="175" y="175"/>
                      </a:lnTo>
                      <a:lnTo>
                        <a:pt x="140" y="215"/>
                      </a:lnTo>
                      <a:lnTo>
                        <a:pt x="108" y="259"/>
                      </a:lnTo>
                      <a:lnTo>
                        <a:pt x="82" y="305"/>
                      </a:lnTo>
                      <a:lnTo>
                        <a:pt x="61" y="356"/>
                      </a:lnTo>
                      <a:lnTo>
                        <a:pt x="46" y="408"/>
                      </a:lnTo>
                      <a:lnTo>
                        <a:pt x="35" y="463"/>
                      </a:lnTo>
                      <a:lnTo>
                        <a:pt x="33" y="521"/>
                      </a:lnTo>
                      <a:lnTo>
                        <a:pt x="35" y="577"/>
                      </a:lnTo>
                      <a:lnTo>
                        <a:pt x="46" y="632"/>
                      </a:lnTo>
                      <a:lnTo>
                        <a:pt x="61" y="685"/>
                      </a:lnTo>
                      <a:lnTo>
                        <a:pt x="82" y="736"/>
                      </a:lnTo>
                      <a:lnTo>
                        <a:pt x="108" y="783"/>
                      </a:lnTo>
                      <a:lnTo>
                        <a:pt x="140" y="826"/>
                      </a:lnTo>
                      <a:lnTo>
                        <a:pt x="175" y="865"/>
                      </a:lnTo>
                      <a:lnTo>
                        <a:pt x="216" y="902"/>
                      </a:lnTo>
                      <a:lnTo>
                        <a:pt x="259" y="933"/>
                      </a:lnTo>
                      <a:lnTo>
                        <a:pt x="306" y="959"/>
                      </a:lnTo>
                      <a:lnTo>
                        <a:pt x="356" y="980"/>
                      </a:lnTo>
                      <a:lnTo>
                        <a:pt x="410" y="996"/>
                      </a:lnTo>
                      <a:lnTo>
                        <a:pt x="465" y="1005"/>
                      </a:lnTo>
                      <a:lnTo>
                        <a:pt x="521" y="1009"/>
                      </a:lnTo>
                      <a:lnTo>
                        <a:pt x="578" y="1005"/>
                      </a:lnTo>
                      <a:lnTo>
                        <a:pt x="633" y="996"/>
                      </a:lnTo>
                      <a:lnTo>
                        <a:pt x="686" y="980"/>
                      </a:lnTo>
                      <a:lnTo>
                        <a:pt x="736" y="959"/>
                      </a:lnTo>
                      <a:lnTo>
                        <a:pt x="783" y="933"/>
                      </a:lnTo>
                      <a:lnTo>
                        <a:pt x="827" y="902"/>
                      </a:lnTo>
                      <a:lnTo>
                        <a:pt x="866" y="865"/>
                      </a:lnTo>
                      <a:lnTo>
                        <a:pt x="902" y="826"/>
                      </a:lnTo>
                      <a:lnTo>
                        <a:pt x="933" y="783"/>
                      </a:lnTo>
                      <a:lnTo>
                        <a:pt x="959" y="736"/>
                      </a:lnTo>
                      <a:lnTo>
                        <a:pt x="982" y="685"/>
                      </a:lnTo>
                      <a:lnTo>
                        <a:pt x="996" y="632"/>
                      </a:lnTo>
                      <a:lnTo>
                        <a:pt x="1007" y="577"/>
                      </a:lnTo>
                      <a:lnTo>
                        <a:pt x="1009" y="521"/>
                      </a:lnTo>
                      <a:lnTo>
                        <a:pt x="1007" y="463"/>
                      </a:lnTo>
                      <a:lnTo>
                        <a:pt x="996" y="408"/>
                      </a:lnTo>
                      <a:lnTo>
                        <a:pt x="982" y="356"/>
                      </a:lnTo>
                      <a:lnTo>
                        <a:pt x="959" y="305"/>
                      </a:lnTo>
                      <a:lnTo>
                        <a:pt x="933" y="259"/>
                      </a:lnTo>
                      <a:lnTo>
                        <a:pt x="902" y="215"/>
                      </a:lnTo>
                      <a:lnTo>
                        <a:pt x="866" y="175"/>
                      </a:lnTo>
                      <a:lnTo>
                        <a:pt x="827" y="139"/>
                      </a:lnTo>
                      <a:lnTo>
                        <a:pt x="783" y="107"/>
                      </a:lnTo>
                      <a:lnTo>
                        <a:pt x="736" y="81"/>
                      </a:lnTo>
                      <a:lnTo>
                        <a:pt x="686" y="60"/>
                      </a:lnTo>
                      <a:lnTo>
                        <a:pt x="633" y="44"/>
                      </a:lnTo>
                      <a:lnTo>
                        <a:pt x="578" y="35"/>
                      </a:lnTo>
                      <a:lnTo>
                        <a:pt x="521" y="31"/>
                      </a:lnTo>
                      <a:close/>
                      <a:moveTo>
                        <a:pt x="521" y="0"/>
                      </a:moveTo>
                      <a:lnTo>
                        <a:pt x="582" y="2"/>
                      </a:lnTo>
                      <a:lnTo>
                        <a:pt x="640" y="13"/>
                      </a:lnTo>
                      <a:lnTo>
                        <a:pt x="696" y="30"/>
                      </a:lnTo>
                      <a:lnTo>
                        <a:pt x="750" y="52"/>
                      </a:lnTo>
                      <a:lnTo>
                        <a:pt x="800" y="81"/>
                      </a:lnTo>
                      <a:lnTo>
                        <a:pt x="847" y="114"/>
                      </a:lnTo>
                      <a:lnTo>
                        <a:pt x="890" y="152"/>
                      </a:lnTo>
                      <a:lnTo>
                        <a:pt x="928" y="195"/>
                      </a:lnTo>
                      <a:lnTo>
                        <a:pt x="961" y="241"/>
                      </a:lnTo>
                      <a:lnTo>
                        <a:pt x="989" y="292"/>
                      </a:lnTo>
                      <a:lnTo>
                        <a:pt x="1012" y="344"/>
                      </a:lnTo>
                      <a:lnTo>
                        <a:pt x="1029" y="400"/>
                      </a:lnTo>
                      <a:lnTo>
                        <a:pt x="1038" y="459"/>
                      </a:lnTo>
                      <a:lnTo>
                        <a:pt x="1042" y="521"/>
                      </a:lnTo>
                      <a:lnTo>
                        <a:pt x="1038" y="581"/>
                      </a:lnTo>
                      <a:lnTo>
                        <a:pt x="1029" y="640"/>
                      </a:lnTo>
                      <a:lnTo>
                        <a:pt x="1012" y="696"/>
                      </a:lnTo>
                      <a:lnTo>
                        <a:pt x="989" y="750"/>
                      </a:lnTo>
                      <a:lnTo>
                        <a:pt x="961" y="800"/>
                      </a:lnTo>
                      <a:lnTo>
                        <a:pt x="928" y="846"/>
                      </a:lnTo>
                      <a:lnTo>
                        <a:pt x="890" y="889"/>
                      </a:lnTo>
                      <a:lnTo>
                        <a:pt x="847" y="927"/>
                      </a:lnTo>
                      <a:lnTo>
                        <a:pt x="800" y="961"/>
                      </a:lnTo>
                      <a:lnTo>
                        <a:pt x="750" y="988"/>
                      </a:lnTo>
                      <a:lnTo>
                        <a:pt x="696" y="1010"/>
                      </a:lnTo>
                      <a:lnTo>
                        <a:pt x="640" y="1027"/>
                      </a:lnTo>
                      <a:lnTo>
                        <a:pt x="582" y="1038"/>
                      </a:lnTo>
                      <a:lnTo>
                        <a:pt x="521" y="1041"/>
                      </a:lnTo>
                      <a:lnTo>
                        <a:pt x="461" y="1038"/>
                      </a:lnTo>
                      <a:lnTo>
                        <a:pt x="402" y="1027"/>
                      </a:lnTo>
                      <a:lnTo>
                        <a:pt x="345" y="1010"/>
                      </a:lnTo>
                      <a:lnTo>
                        <a:pt x="292" y="988"/>
                      </a:lnTo>
                      <a:lnTo>
                        <a:pt x="242" y="961"/>
                      </a:lnTo>
                      <a:lnTo>
                        <a:pt x="195" y="927"/>
                      </a:lnTo>
                      <a:lnTo>
                        <a:pt x="153" y="889"/>
                      </a:lnTo>
                      <a:lnTo>
                        <a:pt x="115" y="846"/>
                      </a:lnTo>
                      <a:lnTo>
                        <a:pt x="81" y="800"/>
                      </a:lnTo>
                      <a:lnTo>
                        <a:pt x="53" y="750"/>
                      </a:lnTo>
                      <a:lnTo>
                        <a:pt x="30" y="696"/>
                      </a:lnTo>
                      <a:lnTo>
                        <a:pt x="14" y="640"/>
                      </a:lnTo>
                      <a:lnTo>
                        <a:pt x="4" y="581"/>
                      </a:lnTo>
                      <a:lnTo>
                        <a:pt x="0" y="521"/>
                      </a:lnTo>
                      <a:lnTo>
                        <a:pt x="4" y="459"/>
                      </a:lnTo>
                      <a:lnTo>
                        <a:pt x="14" y="400"/>
                      </a:lnTo>
                      <a:lnTo>
                        <a:pt x="30" y="344"/>
                      </a:lnTo>
                      <a:lnTo>
                        <a:pt x="53" y="292"/>
                      </a:lnTo>
                      <a:lnTo>
                        <a:pt x="81" y="241"/>
                      </a:lnTo>
                      <a:lnTo>
                        <a:pt x="115" y="195"/>
                      </a:lnTo>
                      <a:lnTo>
                        <a:pt x="153" y="152"/>
                      </a:lnTo>
                      <a:lnTo>
                        <a:pt x="195" y="114"/>
                      </a:lnTo>
                      <a:lnTo>
                        <a:pt x="242" y="81"/>
                      </a:lnTo>
                      <a:lnTo>
                        <a:pt x="292" y="52"/>
                      </a:lnTo>
                      <a:lnTo>
                        <a:pt x="345" y="30"/>
                      </a:lnTo>
                      <a:lnTo>
                        <a:pt x="402" y="13"/>
                      </a:lnTo>
                      <a:lnTo>
                        <a:pt x="461" y="2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3BB7D9"/>
                </a:solidFill>
                <a:ln w="0">
                  <a:solidFill>
                    <a:srgbClr val="3BB7D9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435">
                  <a:extLst>
                    <a:ext uri="{FF2B5EF4-FFF2-40B4-BE49-F238E27FC236}">
                      <a16:creationId xmlns:a16="http://schemas.microsoft.com/office/drawing/2014/main" id="{80012E65-4D07-4B61-9292-1713076C4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9213" y="2678113"/>
                  <a:ext cx="280988" cy="255588"/>
                </a:xfrm>
                <a:custGeom>
                  <a:avLst/>
                  <a:gdLst>
                    <a:gd name="T0" fmla="*/ 0 w 177"/>
                    <a:gd name="T1" fmla="*/ 0 h 161"/>
                    <a:gd name="T2" fmla="*/ 177 w 177"/>
                    <a:gd name="T3" fmla="*/ 0 h 161"/>
                    <a:gd name="T4" fmla="*/ 177 w 177"/>
                    <a:gd name="T5" fmla="*/ 89 h 161"/>
                    <a:gd name="T6" fmla="*/ 176 w 177"/>
                    <a:gd name="T7" fmla="*/ 109 h 161"/>
                    <a:gd name="T8" fmla="*/ 172 w 177"/>
                    <a:gd name="T9" fmla="*/ 125 h 161"/>
                    <a:gd name="T10" fmla="*/ 164 w 177"/>
                    <a:gd name="T11" fmla="*/ 138 h 161"/>
                    <a:gd name="T12" fmla="*/ 152 w 177"/>
                    <a:gd name="T13" fmla="*/ 148 h 161"/>
                    <a:gd name="T14" fmla="*/ 136 w 177"/>
                    <a:gd name="T15" fmla="*/ 156 h 161"/>
                    <a:gd name="T16" fmla="*/ 115 w 177"/>
                    <a:gd name="T17" fmla="*/ 160 h 161"/>
                    <a:gd name="T18" fmla="*/ 89 w 177"/>
                    <a:gd name="T19" fmla="*/ 161 h 161"/>
                    <a:gd name="T20" fmla="*/ 60 w 177"/>
                    <a:gd name="T21" fmla="*/ 160 h 161"/>
                    <a:gd name="T22" fmla="*/ 38 w 177"/>
                    <a:gd name="T23" fmla="*/ 156 h 161"/>
                    <a:gd name="T24" fmla="*/ 22 w 177"/>
                    <a:gd name="T25" fmla="*/ 148 h 161"/>
                    <a:gd name="T26" fmla="*/ 12 w 177"/>
                    <a:gd name="T27" fmla="*/ 138 h 161"/>
                    <a:gd name="T28" fmla="*/ 4 w 177"/>
                    <a:gd name="T29" fmla="*/ 125 h 161"/>
                    <a:gd name="T30" fmla="*/ 1 w 177"/>
                    <a:gd name="T31" fmla="*/ 109 h 161"/>
                    <a:gd name="T32" fmla="*/ 0 w 177"/>
                    <a:gd name="T33" fmla="*/ 89 h 161"/>
                    <a:gd name="T34" fmla="*/ 0 w 177"/>
                    <a:gd name="T3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7" h="161">
                      <a:moveTo>
                        <a:pt x="0" y="0"/>
                      </a:moveTo>
                      <a:lnTo>
                        <a:pt x="177" y="0"/>
                      </a:lnTo>
                      <a:lnTo>
                        <a:pt x="177" y="89"/>
                      </a:lnTo>
                      <a:lnTo>
                        <a:pt x="176" y="109"/>
                      </a:lnTo>
                      <a:lnTo>
                        <a:pt x="172" y="125"/>
                      </a:lnTo>
                      <a:lnTo>
                        <a:pt x="164" y="138"/>
                      </a:lnTo>
                      <a:lnTo>
                        <a:pt x="152" y="148"/>
                      </a:lnTo>
                      <a:lnTo>
                        <a:pt x="136" y="156"/>
                      </a:lnTo>
                      <a:lnTo>
                        <a:pt x="115" y="160"/>
                      </a:lnTo>
                      <a:lnTo>
                        <a:pt x="89" y="161"/>
                      </a:lnTo>
                      <a:lnTo>
                        <a:pt x="60" y="160"/>
                      </a:lnTo>
                      <a:lnTo>
                        <a:pt x="38" y="156"/>
                      </a:lnTo>
                      <a:lnTo>
                        <a:pt x="22" y="148"/>
                      </a:lnTo>
                      <a:lnTo>
                        <a:pt x="12" y="138"/>
                      </a:lnTo>
                      <a:lnTo>
                        <a:pt x="4" y="125"/>
                      </a:lnTo>
                      <a:lnTo>
                        <a:pt x="1" y="109"/>
                      </a:lnTo>
                      <a:lnTo>
                        <a:pt x="0" y="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436">
                  <a:extLst>
                    <a:ext uri="{FF2B5EF4-FFF2-40B4-BE49-F238E27FC236}">
                      <a16:creationId xmlns:a16="http://schemas.microsoft.com/office/drawing/2014/main" id="{D8873A2A-9663-4151-B966-901BC7BC2C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7038" y="2297113"/>
                  <a:ext cx="255588" cy="279400"/>
                </a:xfrm>
                <a:custGeom>
                  <a:avLst/>
                  <a:gdLst>
                    <a:gd name="T0" fmla="*/ 0 w 161"/>
                    <a:gd name="T1" fmla="*/ 0 h 176"/>
                    <a:gd name="T2" fmla="*/ 89 w 161"/>
                    <a:gd name="T3" fmla="*/ 0 h 176"/>
                    <a:gd name="T4" fmla="*/ 109 w 161"/>
                    <a:gd name="T5" fmla="*/ 1 h 176"/>
                    <a:gd name="T6" fmla="*/ 125 w 161"/>
                    <a:gd name="T7" fmla="*/ 5 h 176"/>
                    <a:gd name="T8" fmla="*/ 138 w 161"/>
                    <a:gd name="T9" fmla="*/ 13 h 176"/>
                    <a:gd name="T10" fmla="*/ 148 w 161"/>
                    <a:gd name="T11" fmla="*/ 24 h 176"/>
                    <a:gd name="T12" fmla="*/ 156 w 161"/>
                    <a:gd name="T13" fmla="*/ 40 h 176"/>
                    <a:gd name="T14" fmla="*/ 160 w 161"/>
                    <a:gd name="T15" fmla="*/ 61 h 176"/>
                    <a:gd name="T16" fmla="*/ 161 w 161"/>
                    <a:gd name="T17" fmla="*/ 89 h 176"/>
                    <a:gd name="T18" fmla="*/ 160 w 161"/>
                    <a:gd name="T19" fmla="*/ 116 h 176"/>
                    <a:gd name="T20" fmla="*/ 156 w 161"/>
                    <a:gd name="T21" fmla="*/ 138 h 176"/>
                    <a:gd name="T22" fmla="*/ 148 w 161"/>
                    <a:gd name="T23" fmla="*/ 154 h 176"/>
                    <a:gd name="T24" fmla="*/ 138 w 161"/>
                    <a:gd name="T25" fmla="*/ 164 h 176"/>
                    <a:gd name="T26" fmla="*/ 125 w 161"/>
                    <a:gd name="T27" fmla="*/ 172 h 176"/>
                    <a:gd name="T28" fmla="*/ 109 w 161"/>
                    <a:gd name="T29" fmla="*/ 175 h 176"/>
                    <a:gd name="T30" fmla="*/ 89 w 161"/>
                    <a:gd name="T31" fmla="*/ 176 h 176"/>
                    <a:gd name="T32" fmla="*/ 0 w 161"/>
                    <a:gd name="T33" fmla="*/ 176 h 176"/>
                    <a:gd name="T34" fmla="*/ 0 w 161"/>
                    <a:gd name="T35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1" h="176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109" y="1"/>
                      </a:lnTo>
                      <a:lnTo>
                        <a:pt x="125" y="5"/>
                      </a:lnTo>
                      <a:lnTo>
                        <a:pt x="138" y="13"/>
                      </a:lnTo>
                      <a:lnTo>
                        <a:pt x="148" y="24"/>
                      </a:lnTo>
                      <a:lnTo>
                        <a:pt x="156" y="40"/>
                      </a:lnTo>
                      <a:lnTo>
                        <a:pt x="160" y="61"/>
                      </a:lnTo>
                      <a:lnTo>
                        <a:pt x="161" y="89"/>
                      </a:lnTo>
                      <a:lnTo>
                        <a:pt x="160" y="116"/>
                      </a:lnTo>
                      <a:lnTo>
                        <a:pt x="156" y="138"/>
                      </a:lnTo>
                      <a:lnTo>
                        <a:pt x="148" y="154"/>
                      </a:lnTo>
                      <a:lnTo>
                        <a:pt x="138" y="164"/>
                      </a:lnTo>
                      <a:lnTo>
                        <a:pt x="125" y="172"/>
                      </a:lnTo>
                      <a:lnTo>
                        <a:pt x="109" y="175"/>
                      </a:lnTo>
                      <a:lnTo>
                        <a:pt x="89" y="176"/>
                      </a:lnTo>
                      <a:lnTo>
                        <a:pt x="0" y="1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437">
                  <a:extLst>
                    <a:ext uri="{FF2B5EF4-FFF2-40B4-BE49-F238E27FC236}">
                      <a16:creationId xmlns:a16="http://schemas.microsoft.com/office/drawing/2014/main" id="{CE9609A4-0CC8-4482-B8F2-FBD1CCD42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5" y="2300288"/>
                  <a:ext cx="255588" cy="280988"/>
                </a:xfrm>
                <a:custGeom>
                  <a:avLst/>
                  <a:gdLst>
                    <a:gd name="T0" fmla="*/ 72 w 161"/>
                    <a:gd name="T1" fmla="*/ 0 h 177"/>
                    <a:gd name="T2" fmla="*/ 161 w 161"/>
                    <a:gd name="T3" fmla="*/ 0 h 177"/>
                    <a:gd name="T4" fmla="*/ 161 w 161"/>
                    <a:gd name="T5" fmla="*/ 177 h 177"/>
                    <a:gd name="T6" fmla="*/ 72 w 161"/>
                    <a:gd name="T7" fmla="*/ 177 h 177"/>
                    <a:gd name="T8" fmla="*/ 52 w 161"/>
                    <a:gd name="T9" fmla="*/ 176 h 177"/>
                    <a:gd name="T10" fmla="*/ 37 w 161"/>
                    <a:gd name="T11" fmla="*/ 172 h 177"/>
                    <a:gd name="T12" fmla="*/ 24 w 161"/>
                    <a:gd name="T13" fmla="*/ 164 h 177"/>
                    <a:gd name="T14" fmla="*/ 13 w 161"/>
                    <a:gd name="T15" fmla="*/ 152 h 177"/>
                    <a:gd name="T16" fmla="*/ 5 w 161"/>
                    <a:gd name="T17" fmla="*/ 136 h 177"/>
                    <a:gd name="T18" fmla="*/ 1 w 161"/>
                    <a:gd name="T19" fmla="*/ 115 h 177"/>
                    <a:gd name="T20" fmla="*/ 0 w 161"/>
                    <a:gd name="T21" fmla="*/ 89 h 177"/>
                    <a:gd name="T22" fmla="*/ 1 w 161"/>
                    <a:gd name="T23" fmla="*/ 60 h 177"/>
                    <a:gd name="T24" fmla="*/ 5 w 161"/>
                    <a:gd name="T25" fmla="*/ 38 h 177"/>
                    <a:gd name="T26" fmla="*/ 13 w 161"/>
                    <a:gd name="T27" fmla="*/ 22 h 177"/>
                    <a:gd name="T28" fmla="*/ 24 w 161"/>
                    <a:gd name="T29" fmla="*/ 12 h 177"/>
                    <a:gd name="T30" fmla="*/ 37 w 161"/>
                    <a:gd name="T31" fmla="*/ 5 h 177"/>
                    <a:gd name="T32" fmla="*/ 52 w 161"/>
                    <a:gd name="T33" fmla="*/ 1 h 177"/>
                    <a:gd name="T34" fmla="*/ 72 w 161"/>
                    <a:gd name="T35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1" h="177">
                      <a:moveTo>
                        <a:pt x="72" y="0"/>
                      </a:moveTo>
                      <a:lnTo>
                        <a:pt x="161" y="0"/>
                      </a:lnTo>
                      <a:lnTo>
                        <a:pt x="161" y="177"/>
                      </a:lnTo>
                      <a:lnTo>
                        <a:pt x="72" y="177"/>
                      </a:lnTo>
                      <a:lnTo>
                        <a:pt x="52" y="176"/>
                      </a:lnTo>
                      <a:lnTo>
                        <a:pt x="37" y="172"/>
                      </a:lnTo>
                      <a:lnTo>
                        <a:pt x="24" y="164"/>
                      </a:lnTo>
                      <a:lnTo>
                        <a:pt x="13" y="152"/>
                      </a:lnTo>
                      <a:lnTo>
                        <a:pt x="5" y="136"/>
                      </a:lnTo>
                      <a:lnTo>
                        <a:pt x="1" y="115"/>
                      </a:lnTo>
                      <a:lnTo>
                        <a:pt x="0" y="89"/>
                      </a:lnTo>
                      <a:lnTo>
                        <a:pt x="1" y="60"/>
                      </a:lnTo>
                      <a:lnTo>
                        <a:pt x="5" y="38"/>
                      </a:lnTo>
                      <a:lnTo>
                        <a:pt x="13" y="22"/>
                      </a:lnTo>
                      <a:lnTo>
                        <a:pt x="24" y="12"/>
                      </a:lnTo>
                      <a:lnTo>
                        <a:pt x="37" y="5"/>
                      </a:lnTo>
                      <a:lnTo>
                        <a:pt x="52" y="1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438">
                  <a:extLst>
                    <a:ext uri="{FF2B5EF4-FFF2-40B4-BE49-F238E27FC236}">
                      <a16:creationId xmlns:a16="http://schemas.microsoft.com/office/drawing/2014/main" id="{45626369-1251-446A-94E5-DFC3C9FD2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038" y="1943100"/>
                  <a:ext cx="279400" cy="255588"/>
                </a:xfrm>
                <a:custGeom>
                  <a:avLst/>
                  <a:gdLst>
                    <a:gd name="T0" fmla="*/ 87 w 176"/>
                    <a:gd name="T1" fmla="*/ 0 h 161"/>
                    <a:gd name="T2" fmla="*/ 116 w 176"/>
                    <a:gd name="T3" fmla="*/ 1 h 161"/>
                    <a:gd name="T4" fmla="*/ 138 w 176"/>
                    <a:gd name="T5" fmla="*/ 5 h 161"/>
                    <a:gd name="T6" fmla="*/ 154 w 176"/>
                    <a:gd name="T7" fmla="*/ 13 h 161"/>
                    <a:gd name="T8" fmla="*/ 164 w 176"/>
                    <a:gd name="T9" fmla="*/ 24 h 161"/>
                    <a:gd name="T10" fmla="*/ 172 w 176"/>
                    <a:gd name="T11" fmla="*/ 37 h 161"/>
                    <a:gd name="T12" fmla="*/ 175 w 176"/>
                    <a:gd name="T13" fmla="*/ 52 h 161"/>
                    <a:gd name="T14" fmla="*/ 176 w 176"/>
                    <a:gd name="T15" fmla="*/ 72 h 161"/>
                    <a:gd name="T16" fmla="*/ 176 w 176"/>
                    <a:gd name="T17" fmla="*/ 161 h 161"/>
                    <a:gd name="T18" fmla="*/ 0 w 176"/>
                    <a:gd name="T19" fmla="*/ 161 h 161"/>
                    <a:gd name="T20" fmla="*/ 0 w 176"/>
                    <a:gd name="T21" fmla="*/ 72 h 161"/>
                    <a:gd name="T22" fmla="*/ 1 w 176"/>
                    <a:gd name="T23" fmla="*/ 52 h 161"/>
                    <a:gd name="T24" fmla="*/ 5 w 176"/>
                    <a:gd name="T25" fmla="*/ 37 h 161"/>
                    <a:gd name="T26" fmla="*/ 13 w 176"/>
                    <a:gd name="T27" fmla="*/ 24 h 161"/>
                    <a:gd name="T28" fmla="*/ 24 w 176"/>
                    <a:gd name="T29" fmla="*/ 13 h 161"/>
                    <a:gd name="T30" fmla="*/ 40 w 176"/>
                    <a:gd name="T31" fmla="*/ 5 h 161"/>
                    <a:gd name="T32" fmla="*/ 61 w 176"/>
                    <a:gd name="T33" fmla="*/ 1 h 161"/>
                    <a:gd name="T34" fmla="*/ 87 w 176"/>
                    <a:gd name="T3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6" h="161">
                      <a:moveTo>
                        <a:pt x="87" y="0"/>
                      </a:moveTo>
                      <a:lnTo>
                        <a:pt x="116" y="1"/>
                      </a:lnTo>
                      <a:lnTo>
                        <a:pt x="138" y="5"/>
                      </a:lnTo>
                      <a:lnTo>
                        <a:pt x="154" y="13"/>
                      </a:lnTo>
                      <a:lnTo>
                        <a:pt x="164" y="24"/>
                      </a:lnTo>
                      <a:lnTo>
                        <a:pt x="172" y="37"/>
                      </a:lnTo>
                      <a:lnTo>
                        <a:pt x="175" y="52"/>
                      </a:lnTo>
                      <a:lnTo>
                        <a:pt x="176" y="72"/>
                      </a:lnTo>
                      <a:lnTo>
                        <a:pt x="176" y="161"/>
                      </a:lnTo>
                      <a:lnTo>
                        <a:pt x="0" y="161"/>
                      </a:lnTo>
                      <a:lnTo>
                        <a:pt x="0" y="72"/>
                      </a:lnTo>
                      <a:lnTo>
                        <a:pt x="1" y="52"/>
                      </a:lnTo>
                      <a:lnTo>
                        <a:pt x="5" y="37"/>
                      </a:lnTo>
                      <a:lnTo>
                        <a:pt x="13" y="24"/>
                      </a:lnTo>
                      <a:lnTo>
                        <a:pt x="24" y="13"/>
                      </a:lnTo>
                      <a:lnTo>
                        <a:pt x="40" y="5"/>
                      </a:lnTo>
                      <a:lnTo>
                        <a:pt x="61" y="1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39">
                  <a:extLst>
                    <a:ext uri="{FF2B5EF4-FFF2-40B4-BE49-F238E27FC236}">
                      <a16:creationId xmlns:a16="http://schemas.microsoft.com/office/drawing/2014/main" id="{2C37DEDF-81BA-4866-A277-62A4D2149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038" y="1727200"/>
                  <a:ext cx="292100" cy="292100"/>
                </a:xfrm>
                <a:custGeom>
                  <a:avLst/>
                  <a:gdLst>
                    <a:gd name="T0" fmla="*/ 91 w 184"/>
                    <a:gd name="T1" fmla="*/ 0 h 184"/>
                    <a:gd name="T2" fmla="*/ 116 w 184"/>
                    <a:gd name="T3" fmla="*/ 4 h 184"/>
                    <a:gd name="T4" fmla="*/ 138 w 184"/>
                    <a:gd name="T5" fmla="*/ 13 h 184"/>
                    <a:gd name="T6" fmla="*/ 157 w 184"/>
                    <a:gd name="T7" fmla="*/ 27 h 184"/>
                    <a:gd name="T8" fmla="*/ 171 w 184"/>
                    <a:gd name="T9" fmla="*/ 46 h 184"/>
                    <a:gd name="T10" fmla="*/ 180 w 184"/>
                    <a:gd name="T11" fmla="*/ 68 h 184"/>
                    <a:gd name="T12" fmla="*/ 184 w 184"/>
                    <a:gd name="T13" fmla="*/ 93 h 184"/>
                    <a:gd name="T14" fmla="*/ 180 w 184"/>
                    <a:gd name="T15" fmla="*/ 116 h 184"/>
                    <a:gd name="T16" fmla="*/ 171 w 184"/>
                    <a:gd name="T17" fmla="*/ 139 h 184"/>
                    <a:gd name="T18" fmla="*/ 157 w 184"/>
                    <a:gd name="T19" fmla="*/ 158 h 184"/>
                    <a:gd name="T20" fmla="*/ 138 w 184"/>
                    <a:gd name="T21" fmla="*/ 173 h 184"/>
                    <a:gd name="T22" fmla="*/ 116 w 184"/>
                    <a:gd name="T23" fmla="*/ 182 h 184"/>
                    <a:gd name="T24" fmla="*/ 91 w 184"/>
                    <a:gd name="T25" fmla="*/ 184 h 184"/>
                    <a:gd name="T26" fmla="*/ 66 w 184"/>
                    <a:gd name="T27" fmla="*/ 182 h 184"/>
                    <a:gd name="T28" fmla="*/ 44 w 184"/>
                    <a:gd name="T29" fmla="*/ 173 h 184"/>
                    <a:gd name="T30" fmla="*/ 26 w 184"/>
                    <a:gd name="T31" fmla="*/ 158 h 184"/>
                    <a:gd name="T32" fmla="*/ 11 w 184"/>
                    <a:gd name="T33" fmla="*/ 139 h 184"/>
                    <a:gd name="T34" fmla="*/ 2 w 184"/>
                    <a:gd name="T35" fmla="*/ 116 h 184"/>
                    <a:gd name="T36" fmla="*/ 0 w 184"/>
                    <a:gd name="T37" fmla="*/ 93 h 184"/>
                    <a:gd name="T38" fmla="*/ 2 w 184"/>
                    <a:gd name="T39" fmla="*/ 68 h 184"/>
                    <a:gd name="T40" fmla="*/ 11 w 184"/>
                    <a:gd name="T41" fmla="*/ 46 h 184"/>
                    <a:gd name="T42" fmla="*/ 26 w 184"/>
                    <a:gd name="T43" fmla="*/ 27 h 184"/>
                    <a:gd name="T44" fmla="*/ 44 w 184"/>
                    <a:gd name="T45" fmla="*/ 13 h 184"/>
                    <a:gd name="T46" fmla="*/ 66 w 184"/>
                    <a:gd name="T47" fmla="*/ 4 h 184"/>
                    <a:gd name="T48" fmla="*/ 91 w 184"/>
                    <a:gd name="T4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4" h="184">
                      <a:moveTo>
                        <a:pt x="91" y="0"/>
                      </a:moveTo>
                      <a:lnTo>
                        <a:pt x="116" y="4"/>
                      </a:lnTo>
                      <a:lnTo>
                        <a:pt x="138" y="13"/>
                      </a:lnTo>
                      <a:lnTo>
                        <a:pt x="157" y="27"/>
                      </a:lnTo>
                      <a:lnTo>
                        <a:pt x="171" y="46"/>
                      </a:lnTo>
                      <a:lnTo>
                        <a:pt x="180" y="68"/>
                      </a:lnTo>
                      <a:lnTo>
                        <a:pt x="184" y="93"/>
                      </a:lnTo>
                      <a:lnTo>
                        <a:pt x="180" y="116"/>
                      </a:lnTo>
                      <a:lnTo>
                        <a:pt x="171" y="139"/>
                      </a:lnTo>
                      <a:lnTo>
                        <a:pt x="157" y="158"/>
                      </a:lnTo>
                      <a:lnTo>
                        <a:pt x="138" y="173"/>
                      </a:lnTo>
                      <a:lnTo>
                        <a:pt x="116" y="182"/>
                      </a:lnTo>
                      <a:lnTo>
                        <a:pt x="91" y="184"/>
                      </a:lnTo>
                      <a:lnTo>
                        <a:pt x="66" y="182"/>
                      </a:lnTo>
                      <a:lnTo>
                        <a:pt x="44" y="173"/>
                      </a:lnTo>
                      <a:lnTo>
                        <a:pt x="26" y="158"/>
                      </a:lnTo>
                      <a:lnTo>
                        <a:pt x="11" y="139"/>
                      </a:lnTo>
                      <a:lnTo>
                        <a:pt x="2" y="116"/>
                      </a:lnTo>
                      <a:lnTo>
                        <a:pt x="0" y="93"/>
                      </a:lnTo>
                      <a:lnTo>
                        <a:pt x="2" y="68"/>
                      </a:lnTo>
                      <a:lnTo>
                        <a:pt x="11" y="46"/>
                      </a:lnTo>
                      <a:lnTo>
                        <a:pt x="26" y="27"/>
                      </a:lnTo>
                      <a:lnTo>
                        <a:pt x="44" y="13"/>
                      </a:lnTo>
                      <a:lnTo>
                        <a:pt x="66" y="4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40">
                  <a:extLst>
                    <a:ext uri="{FF2B5EF4-FFF2-40B4-BE49-F238E27FC236}">
                      <a16:creationId xmlns:a16="http://schemas.microsoft.com/office/drawing/2014/main" id="{7F9E7218-EB68-4818-964B-A23740049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7788" y="1766888"/>
                  <a:ext cx="219075" cy="217488"/>
                </a:xfrm>
                <a:custGeom>
                  <a:avLst/>
                  <a:gdLst>
                    <a:gd name="T0" fmla="*/ 70 w 138"/>
                    <a:gd name="T1" fmla="*/ 0 h 137"/>
                    <a:gd name="T2" fmla="*/ 91 w 138"/>
                    <a:gd name="T3" fmla="*/ 2 h 137"/>
                    <a:gd name="T4" fmla="*/ 110 w 138"/>
                    <a:gd name="T5" fmla="*/ 13 h 137"/>
                    <a:gd name="T6" fmla="*/ 125 w 138"/>
                    <a:gd name="T7" fmla="*/ 27 h 137"/>
                    <a:gd name="T8" fmla="*/ 135 w 138"/>
                    <a:gd name="T9" fmla="*/ 47 h 137"/>
                    <a:gd name="T10" fmla="*/ 138 w 138"/>
                    <a:gd name="T11" fmla="*/ 68 h 137"/>
                    <a:gd name="T12" fmla="*/ 135 w 138"/>
                    <a:gd name="T13" fmla="*/ 90 h 137"/>
                    <a:gd name="T14" fmla="*/ 125 w 138"/>
                    <a:gd name="T15" fmla="*/ 110 h 137"/>
                    <a:gd name="T16" fmla="*/ 110 w 138"/>
                    <a:gd name="T17" fmla="*/ 124 h 137"/>
                    <a:gd name="T18" fmla="*/ 91 w 138"/>
                    <a:gd name="T19" fmla="*/ 133 h 137"/>
                    <a:gd name="T20" fmla="*/ 70 w 138"/>
                    <a:gd name="T21" fmla="*/ 137 h 137"/>
                    <a:gd name="T22" fmla="*/ 48 w 138"/>
                    <a:gd name="T23" fmla="*/ 133 h 137"/>
                    <a:gd name="T24" fmla="*/ 29 w 138"/>
                    <a:gd name="T25" fmla="*/ 124 h 137"/>
                    <a:gd name="T26" fmla="*/ 14 w 138"/>
                    <a:gd name="T27" fmla="*/ 110 h 137"/>
                    <a:gd name="T28" fmla="*/ 4 w 138"/>
                    <a:gd name="T29" fmla="*/ 90 h 137"/>
                    <a:gd name="T30" fmla="*/ 0 w 138"/>
                    <a:gd name="T31" fmla="*/ 68 h 137"/>
                    <a:gd name="T32" fmla="*/ 4 w 138"/>
                    <a:gd name="T33" fmla="*/ 47 h 137"/>
                    <a:gd name="T34" fmla="*/ 14 w 138"/>
                    <a:gd name="T35" fmla="*/ 27 h 137"/>
                    <a:gd name="T36" fmla="*/ 29 w 138"/>
                    <a:gd name="T37" fmla="*/ 13 h 137"/>
                    <a:gd name="T38" fmla="*/ 48 w 138"/>
                    <a:gd name="T39" fmla="*/ 2 h 137"/>
                    <a:gd name="T40" fmla="*/ 70 w 138"/>
                    <a:gd name="T41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7">
                      <a:moveTo>
                        <a:pt x="70" y="0"/>
                      </a:moveTo>
                      <a:lnTo>
                        <a:pt x="91" y="2"/>
                      </a:lnTo>
                      <a:lnTo>
                        <a:pt x="110" y="13"/>
                      </a:lnTo>
                      <a:lnTo>
                        <a:pt x="125" y="27"/>
                      </a:lnTo>
                      <a:lnTo>
                        <a:pt x="135" y="47"/>
                      </a:lnTo>
                      <a:lnTo>
                        <a:pt x="138" y="68"/>
                      </a:lnTo>
                      <a:lnTo>
                        <a:pt x="135" y="90"/>
                      </a:lnTo>
                      <a:lnTo>
                        <a:pt x="125" y="110"/>
                      </a:lnTo>
                      <a:lnTo>
                        <a:pt x="110" y="124"/>
                      </a:lnTo>
                      <a:lnTo>
                        <a:pt x="91" y="133"/>
                      </a:lnTo>
                      <a:lnTo>
                        <a:pt x="70" y="137"/>
                      </a:lnTo>
                      <a:lnTo>
                        <a:pt x="48" y="133"/>
                      </a:lnTo>
                      <a:lnTo>
                        <a:pt x="29" y="124"/>
                      </a:lnTo>
                      <a:lnTo>
                        <a:pt x="14" y="110"/>
                      </a:lnTo>
                      <a:lnTo>
                        <a:pt x="4" y="90"/>
                      </a:lnTo>
                      <a:lnTo>
                        <a:pt x="0" y="68"/>
                      </a:lnTo>
                      <a:lnTo>
                        <a:pt x="4" y="47"/>
                      </a:lnTo>
                      <a:lnTo>
                        <a:pt x="14" y="27"/>
                      </a:lnTo>
                      <a:lnTo>
                        <a:pt x="29" y="13"/>
                      </a:lnTo>
                      <a:lnTo>
                        <a:pt x="48" y="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41">
                  <a:extLst>
                    <a:ext uri="{FF2B5EF4-FFF2-40B4-BE49-F238E27FC236}">
                      <a16:creationId xmlns:a16="http://schemas.microsoft.com/office/drawing/2014/main" id="{41DEA935-C017-4748-A9F1-CFD4D6E20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5375" y="2068513"/>
                  <a:ext cx="735013" cy="736600"/>
                </a:xfrm>
                <a:custGeom>
                  <a:avLst/>
                  <a:gdLst>
                    <a:gd name="T0" fmla="*/ 231 w 463"/>
                    <a:gd name="T1" fmla="*/ 0 h 464"/>
                    <a:gd name="T2" fmla="*/ 273 w 463"/>
                    <a:gd name="T3" fmla="*/ 3 h 464"/>
                    <a:gd name="T4" fmla="*/ 313 w 463"/>
                    <a:gd name="T5" fmla="*/ 14 h 464"/>
                    <a:gd name="T6" fmla="*/ 349 w 463"/>
                    <a:gd name="T7" fmla="*/ 31 h 464"/>
                    <a:gd name="T8" fmla="*/ 381 w 463"/>
                    <a:gd name="T9" fmla="*/ 55 h 464"/>
                    <a:gd name="T10" fmla="*/ 409 w 463"/>
                    <a:gd name="T11" fmla="*/ 82 h 464"/>
                    <a:gd name="T12" fmla="*/ 432 w 463"/>
                    <a:gd name="T13" fmla="*/ 115 h 464"/>
                    <a:gd name="T14" fmla="*/ 449 w 463"/>
                    <a:gd name="T15" fmla="*/ 150 h 464"/>
                    <a:gd name="T16" fmla="*/ 461 w 463"/>
                    <a:gd name="T17" fmla="*/ 189 h 464"/>
                    <a:gd name="T18" fmla="*/ 463 w 463"/>
                    <a:gd name="T19" fmla="*/ 231 h 464"/>
                    <a:gd name="T20" fmla="*/ 461 w 463"/>
                    <a:gd name="T21" fmla="*/ 273 h 464"/>
                    <a:gd name="T22" fmla="*/ 449 w 463"/>
                    <a:gd name="T23" fmla="*/ 312 h 464"/>
                    <a:gd name="T24" fmla="*/ 432 w 463"/>
                    <a:gd name="T25" fmla="*/ 349 h 464"/>
                    <a:gd name="T26" fmla="*/ 409 w 463"/>
                    <a:gd name="T27" fmla="*/ 382 h 464"/>
                    <a:gd name="T28" fmla="*/ 381 w 463"/>
                    <a:gd name="T29" fmla="*/ 409 h 464"/>
                    <a:gd name="T30" fmla="*/ 349 w 463"/>
                    <a:gd name="T31" fmla="*/ 432 h 464"/>
                    <a:gd name="T32" fmla="*/ 313 w 463"/>
                    <a:gd name="T33" fmla="*/ 450 h 464"/>
                    <a:gd name="T34" fmla="*/ 273 w 463"/>
                    <a:gd name="T35" fmla="*/ 460 h 464"/>
                    <a:gd name="T36" fmla="*/ 231 w 463"/>
                    <a:gd name="T37" fmla="*/ 464 h 464"/>
                    <a:gd name="T38" fmla="*/ 190 w 463"/>
                    <a:gd name="T39" fmla="*/ 460 h 464"/>
                    <a:gd name="T40" fmla="*/ 150 w 463"/>
                    <a:gd name="T41" fmla="*/ 450 h 464"/>
                    <a:gd name="T42" fmla="*/ 115 w 463"/>
                    <a:gd name="T43" fmla="*/ 432 h 464"/>
                    <a:gd name="T44" fmla="*/ 82 w 463"/>
                    <a:gd name="T45" fmla="*/ 409 h 464"/>
                    <a:gd name="T46" fmla="*/ 53 w 463"/>
                    <a:gd name="T47" fmla="*/ 382 h 464"/>
                    <a:gd name="T48" fmla="*/ 31 w 463"/>
                    <a:gd name="T49" fmla="*/ 349 h 464"/>
                    <a:gd name="T50" fmla="*/ 14 w 463"/>
                    <a:gd name="T51" fmla="*/ 312 h 464"/>
                    <a:gd name="T52" fmla="*/ 4 w 463"/>
                    <a:gd name="T53" fmla="*/ 273 h 464"/>
                    <a:gd name="T54" fmla="*/ 0 w 463"/>
                    <a:gd name="T55" fmla="*/ 231 h 464"/>
                    <a:gd name="T56" fmla="*/ 4 w 463"/>
                    <a:gd name="T57" fmla="*/ 189 h 464"/>
                    <a:gd name="T58" fmla="*/ 14 w 463"/>
                    <a:gd name="T59" fmla="*/ 150 h 464"/>
                    <a:gd name="T60" fmla="*/ 31 w 463"/>
                    <a:gd name="T61" fmla="*/ 115 h 464"/>
                    <a:gd name="T62" fmla="*/ 53 w 463"/>
                    <a:gd name="T63" fmla="*/ 82 h 464"/>
                    <a:gd name="T64" fmla="*/ 82 w 463"/>
                    <a:gd name="T65" fmla="*/ 55 h 464"/>
                    <a:gd name="T66" fmla="*/ 115 w 463"/>
                    <a:gd name="T67" fmla="*/ 31 h 464"/>
                    <a:gd name="T68" fmla="*/ 150 w 463"/>
                    <a:gd name="T69" fmla="*/ 14 h 464"/>
                    <a:gd name="T70" fmla="*/ 190 w 463"/>
                    <a:gd name="T71" fmla="*/ 3 h 464"/>
                    <a:gd name="T72" fmla="*/ 231 w 463"/>
                    <a:gd name="T73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63" h="464">
                      <a:moveTo>
                        <a:pt x="231" y="0"/>
                      </a:moveTo>
                      <a:lnTo>
                        <a:pt x="273" y="3"/>
                      </a:lnTo>
                      <a:lnTo>
                        <a:pt x="313" y="14"/>
                      </a:lnTo>
                      <a:lnTo>
                        <a:pt x="349" y="31"/>
                      </a:lnTo>
                      <a:lnTo>
                        <a:pt x="381" y="55"/>
                      </a:lnTo>
                      <a:lnTo>
                        <a:pt x="409" y="82"/>
                      </a:lnTo>
                      <a:lnTo>
                        <a:pt x="432" y="115"/>
                      </a:lnTo>
                      <a:lnTo>
                        <a:pt x="449" y="150"/>
                      </a:lnTo>
                      <a:lnTo>
                        <a:pt x="461" y="189"/>
                      </a:lnTo>
                      <a:lnTo>
                        <a:pt x="463" y="231"/>
                      </a:lnTo>
                      <a:lnTo>
                        <a:pt x="461" y="273"/>
                      </a:lnTo>
                      <a:lnTo>
                        <a:pt x="449" y="312"/>
                      </a:lnTo>
                      <a:lnTo>
                        <a:pt x="432" y="349"/>
                      </a:lnTo>
                      <a:lnTo>
                        <a:pt x="409" y="382"/>
                      </a:lnTo>
                      <a:lnTo>
                        <a:pt x="381" y="409"/>
                      </a:lnTo>
                      <a:lnTo>
                        <a:pt x="349" y="432"/>
                      </a:lnTo>
                      <a:lnTo>
                        <a:pt x="313" y="450"/>
                      </a:lnTo>
                      <a:lnTo>
                        <a:pt x="273" y="460"/>
                      </a:lnTo>
                      <a:lnTo>
                        <a:pt x="231" y="464"/>
                      </a:lnTo>
                      <a:lnTo>
                        <a:pt x="190" y="460"/>
                      </a:lnTo>
                      <a:lnTo>
                        <a:pt x="150" y="450"/>
                      </a:lnTo>
                      <a:lnTo>
                        <a:pt x="115" y="432"/>
                      </a:lnTo>
                      <a:lnTo>
                        <a:pt x="82" y="409"/>
                      </a:lnTo>
                      <a:lnTo>
                        <a:pt x="53" y="382"/>
                      </a:lnTo>
                      <a:lnTo>
                        <a:pt x="31" y="349"/>
                      </a:lnTo>
                      <a:lnTo>
                        <a:pt x="14" y="312"/>
                      </a:lnTo>
                      <a:lnTo>
                        <a:pt x="4" y="273"/>
                      </a:lnTo>
                      <a:lnTo>
                        <a:pt x="0" y="231"/>
                      </a:lnTo>
                      <a:lnTo>
                        <a:pt x="4" y="189"/>
                      </a:lnTo>
                      <a:lnTo>
                        <a:pt x="14" y="150"/>
                      </a:lnTo>
                      <a:lnTo>
                        <a:pt x="31" y="115"/>
                      </a:lnTo>
                      <a:lnTo>
                        <a:pt x="53" y="82"/>
                      </a:lnTo>
                      <a:lnTo>
                        <a:pt x="82" y="55"/>
                      </a:lnTo>
                      <a:lnTo>
                        <a:pt x="115" y="31"/>
                      </a:lnTo>
                      <a:lnTo>
                        <a:pt x="150" y="14"/>
                      </a:lnTo>
                      <a:lnTo>
                        <a:pt x="190" y="3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rgbClr val="61F9FF"/>
                </a:solidFill>
                <a:ln w="0">
                  <a:solidFill>
                    <a:srgbClr val="61F9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42">
                  <a:extLst>
                    <a:ext uri="{FF2B5EF4-FFF2-40B4-BE49-F238E27FC236}">
                      <a16:creationId xmlns:a16="http://schemas.microsoft.com/office/drawing/2014/main" id="{B74325C3-6790-4FE5-B009-6CE2ADED2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938" y="2124075"/>
                  <a:ext cx="623888" cy="623888"/>
                </a:xfrm>
                <a:custGeom>
                  <a:avLst/>
                  <a:gdLst>
                    <a:gd name="T0" fmla="*/ 196 w 393"/>
                    <a:gd name="T1" fmla="*/ 0 h 393"/>
                    <a:gd name="T2" fmla="*/ 236 w 393"/>
                    <a:gd name="T3" fmla="*/ 4 h 393"/>
                    <a:gd name="T4" fmla="*/ 272 w 393"/>
                    <a:gd name="T5" fmla="*/ 16 h 393"/>
                    <a:gd name="T6" fmla="*/ 306 w 393"/>
                    <a:gd name="T7" fmla="*/ 34 h 393"/>
                    <a:gd name="T8" fmla="*/ 335 w 393"/>
                    <a:gd name="T9" fmla="*/ 57 h 393"/>
                    <a:gd name="T10" fmla="*/ 359 w 393"/>
                    <a:gd name="T11" fmla="*/ 88 h 393"/>
                    <a:gd name="T12" fmla="*/ 377 w 393"/>
                    <a:gd name="T13" fmla="*/ 120 h 393"/>
                    <a:gd name="T14" fmla="*/ 389 w 393"/>
                    <a:gd name="T15" fmla="*/ 157 h 393"/>
                    <a:gd name="T16" fmla="*/ 393 w 393"/>
                    <a:gd name="T17" fmla="*/ 196 h 393"/>
                    <a:gd name="T18" fmla="*/ 389 w 393"/>
                    <a:gd name="T19" fmla="*/ 236 h 393"/>
                    <a:gd name="T20" fmla="*/ 377 w 393"/>
                    <a:gd name="T21" fmla="*/ 273 h 393"/>
                    <a:gd name="T22" fmla="*/ 359 w 393"/>
                    <a:gd name="T23" fmla="*/ 306 h 393"/>
                    <a:gd name="T24" fmla="*/ 335 w 393"/>
                    <a:gd name="T25" fmla="*/ 335 h 393"/>
                    <a:gd name="T26" fmla="*/ 306 w 393"/>
                    <a:gd name="T27" fmla="*/ 360 h 393"/>
                    <a:gd name="T28" fmla="*/ 272 w 393"/>
                    <a:gd name="T29" fmla="*/ 377 h 393"/>
                    <a:gd name="T30" fmla="*/ 236 w 393"/>
                    <a:gd name="T31" fmla="*/ 389 h 393"/>
                    <a:gd name="T32" fmla="*/ 196 w 393"/>
                    <a:gd name="T33" fmla="*/ 393 h 393"/>
                    <a:gd name="T34" fmla="*/ 157 w 393"/>
                    <a:gd name="T35" fmla="*/ 389 h 393"/>
                    <a:gd name="T36" fmla="*/ 121 w 393"/>
                    <a:gd name="T37" fmla="*/ 377 h 393"/>
                    <a:gd name="T38" fmla="*/ 86 w 393"/>
                    <a:gd name="T39" fmla="*/ 360 h 393"/>
                    <a:gd name="T40" fmla="*/ 58 w 393"/>
                    <a:gd name="T41" fmla="*/ 335 h 393"/>
                    <a:gd name="T42" fmla="*/ 34 w 393"/>
                    <a:gd name="T43" fmla="*/ 306 h 393"/>
                    <a:gd name="T44" fmla="*/ 16 w 393"/>
                    <a:gd name="T45" fmla="*/ 273 h 393"/>
                    <a:gd name="T46" fmla="*/ 4 w 393"/>
                    <a:gd name="T47" fmla="*/ 236 h 393"/>
                    <a:gd name="T48" fmla="*/ 0 w 393"/>
                    <a:gd name="T49" fmla="*/ 196 h 393"/>
                    <a:gd name="T50" fmla="*/ 4 w 393"/>
                    <a:gd name="T51" fmla="*/ 157 h 393"/>
                    <a:gd name="T52" fmla="*/ 16 w 393"/>
                    <a:gd name="T53" fmla="*/ 120 h 393"/>
                    <a:gd name="T54" fmla="*/ 34 w 393"/>
                    <a:gd name="T55" fmla="*/ 88 h 393"/>
                    <a:gd name="T56" fmla="*/ 58 w 393"/>
                    <a:gd name="T57" fmla="*/ 57 h 393"/>
                    <a:gd name="T58" fmla="*/ 86 w 393"/>
                    <a:gd name="T59" fmla="*/ 34 h 393"/>
                    <a:gd name="T60" fmla="*/ 121 w 393"/>
                    <a:gd name="T61" fmla="*/ 16 h 393"/>
                    <a:gd name="T62" fmla="*/ 157 w 393"/>
                    <a:gd name="T63" fmla="*/ 4 h 393"/>
                    <a:gd name="T64" fmla="*/ 196 w 393"/>
                    <a:gd name="T65" fmla="*/ 0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3" h="393">
                      <a:moveTo>
                        <a:pt x="196" y="0"/>
                      </a:moveTo>
                      <a:lnTo>
                        <a:pt x="236" y="4"/>
                      </a:lnTo>
                      <a:lnTo>
                        <a:pt x="272" y="16"/>
                      </a:lnTo>
                      <a:lnTo>
                        <a:pt x="306" y="34"/>
                      </a:lnTo>
                      <a:lnTo>
                        <a:pt x="335" y="57"/>
                      </a:lnTo>
                      <a:lnTo>
                        <a:pt x="359" y="88"/>
                      </a:lnTo>
                      <a:lnTo>
                        <a:pt x="377" y="120"/>
                      </a:lnTo>
                      <a:lnTo>
                        <a:pt x="389" y="157"/>
                      </a:lnTo>
                      <a:lnTo>
                        <a:pt x="393" y="196"/>
                      </a:lnTo>
                      <a:lnTo>
                        <a:pt x="389" y="236"/>
                      </a:lnTo>
                      <a:lnTo>
                        <a:pt x="377" y="273"/>
                      </a:lnTo>
                      <a:lnTo>
                        <a:pt x="359" y="306"/>
                      </a:lnTo>
                      <a:lnTo>
                        <a:pt x="335" y="335"/>
                      </a:lnTo>
                      <a:lnTo>
                        <a:pt x="306" y="360"/>
                      </a:lnTo>
                      <a:lnTo>
                        <a:pt x="272" y="377"/>
                      </a:lnTo>
                      <a:lnTo>
                        <a:pt x="236" y="389"/>
                      </a:lnTo>
                      <a:lnTo>
                        <a:pt x="196" y="393"/>
                      </a:lnTo>
                      <a:lnTo>
                        <a:pt x="157" y="389"/>
                      </a:lnTo>
                      <a:lnTo>
                        <a:pt x="121" y="377"/>
                      </a:lnTo>
                      <a:lnTo>
                        <a:pt x="86" y="360"/>
                      </a:lnTo>
                      <a:lnTo>
                        <a:pt x="58" y="335"/>
                      </a:lnTo>
                      <a:lnTo>
                        <a:pt x="34" y="306"/>
                      </a:lnTo>
                      <a:lnTo>
                        <a:pt x="16" y="273"/>
                      </a:lnTo>
                      <a:lnTo>
                        <a:pt x="4" y="236"/>
                      </a:lnTo>
                      <a:lnTo>
                        <a:pt x="0" y="196"/>
                      </a:lnTo>
                      <a:lnTo>
                        <a:pt x="4" y="157"/>
                      </a:lnTo>
                      <a:lnTo>
                        <a:pt x="16" y="120"/>
                      </a:lnTo>
                      <a:lnTo>
                        <a:pt x="34" y="88"/>
                      </a:lnTo>
                      <a:lnTo>
                        <a:pt x="58" y="57"/>
                      </a:lnTo>
                      <a:lnTo>
                        <a:pt x="86" y="34"/>
                      </a:lnTo>
                      <a:lnTo>
                        <a:pt x="121" y="16"/>
                      </a:lnTo>
                      <a:lnTo>
                        <a:pt x="157" y="4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3">
                  <a:extLst>
                    <a:ext uri="{FF2B5EF4-FFF2-40B4-BE49-F238E27FC236}">
                      <a16:creationId xmlns:a16="http://schemas.microsoft.com/office/drawing/2014/main" id="{5CF8E764-F4FE-4AA0-9DC7-8166A55E8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1981200"/>
                  <a:ext cx="52388" cy="249238"/>
                </a:xfrm>
                <a:custGeom>
                  <a:avLst/>
                  <a:gdLst>
                    <a:gd name="T0" fmla="*/ 16 w 33"/>
                    <a:gd name="T1" fmla="*/ 0 h 157"/>
                    <a:gd name="T2" fmla="*/ 21 w 33"/>
                    <a:gd name="T3" fmla="*/ 1 h 157"/>
                    <a:gd name="T4" fmla="*/ 26 w 33"/>
                    <a:gd name="T5" fmla="*/ 2 h 157"/>
                    <a:gd name="T6" fmla="*/ 29 w 33"/>
                    <a:gd name="T7" fmla="*/ 6 h 157"/>
                    <a:gd name="T8" fmla="*/ 32 w 33"/>
                    <a:gd name="T9" fmla="*/ 10 h 157"/>
                    <a:gd name="T10" fmla="*/ 33 w 33"/>
                    <a:gd name="T11" fmla="*/ 15 h 157"/>
                    <a:gd name="T12" fmla="*/ 33 w 33"/>
                    <a:gd name="T13" fmla="*/ 140 h 157"/>
                    <a:gd name="T14" fmla="*/ 32 w 33"/>
                    <a:gd name="T15" fmla="*/ 145 h 157"/>
                    <a:gd name="T16" fmla="*/ 29 w 33"/>
                    <a:gd name="T17" fmla="*/ 149 h 157"/>
                    <a:gd name="T18" fmla="*/ 26 w 33"/>
                    <a:gd name="T19" fmla="*/ 153 h 157"/>
                    <a:gd name="T20" fmla="*/ 21 w 33"/>
                    <a:gd name="T21" fmla="*/ 155 h 157"/>
                    <a:gd name="T22" fmla="*/ 16 w 33"/>
                    <a:gd name="T23" fmla="*/ 157 h 157"/>
                    <a:gd name="T24" fmla="*/ 11 w 33"/>
                    <a:gd name="T25" fmla="*/ 155 h 157"/>
                    <a:gd name="T26" fmla="*/ 7 w 33"/>
                    <a:gd name="T27" fmla="*/ 153 h 157"/>
                    <a:gd name="T28" fmla="*/ 3 w 33"/>
                    <a:gd name="T29" fmla="*/ 149 h 157"/>
                    <a:gd name="T30" fmla="*/ 2 w 33"/>
                    <a:gd name="T31" fmla="*/ 145 h 157"/>
                    <a:gd name="T32" fmla="*/ 0 w 33"/>
                    <a:gd name="T33" fmla="*/ 140 h 157"/>
                    <a:gd name="T34" fmla="*/ 0 w 33"/>
                    <a:gd name="T35" fmla="*/ 15 h 157"/>
                    <a:gd name="T36" fmla="*/ 2 w 33"/>
                    <a:gd name="T37" fmla="*/ 10 h 157"/>
                    <a:gd name="T38" fmla="*/ 3 w 33"/>
                    <a:gd name="T39" fmla="*/ 6 h 157"/>
                    <a:gd name="T40" fmla="*/ 7 w 33"/>
                    <a:gd name="T41" fmla="*/ 2 h 157"/>
                    <a:gd name="T42" fmla="*/ 11 w 33"/>
                    <a:gd name="T43" fmla="*/ 1 h 157"/>
                    <a:gd name="T44" fmla="*/ 16 w 33"/>
                    <a:gd name="T4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3" h="157">
                      <a:moveTo>
                        <a:pt x="16" y="0"/>
                      </a:moveTo>
                      <a:lnTo>
                        <a:pt x="21" y="1"/>
                      </a:lnTo>
                      <a:lnTo>
                        <a:pt x="26" y="2"/>
                      </a:lnTo>
                      <a:lnTo>
                        <a:pt x="29" y="6"/>
                      </a:lnTo>
                      <a:lnTo>
                        <a:pt x="32" y="10"/>
                      </a:lnTo>
                      <a:lnTo>
                        <a:pt x="33" y="15"/>
                      </a:lnTo>
                      <a:lnTo>
                        <a:pt x="33" y="140"/>
                      </a:lnTo>
                      <a:lnTo>
                        <a:pt x="32" y="145"/>
                      </a:lnTo>
                      <a:lnTo>
                        <a:pt x="29" y="149"/>
                      </a:lnTo>
                      <a:lnTo>
                        <a:pt x="26" y="153"/>
                      </a:lnTo>
                      <a:lnTo>
                        <a:pt x="21" y="155"/>
                      </a:lnTo>
                      <a:lnTo>
                        <a:pt x="16" y="157"/>
                      </a:lnTo>
                      <a:lnTo>
                        <a:pt x="11" y="155"/>
                      </a:lnTo>
                      <a:lnTo>
                        <a:pt x="7" y="153"/>
                      </a:lnTo>
                      <a:lnTo>
                        <a:pt x="3" y="149"/>
                      </a:lnTo>
                      <a:lnTo>
                        <a:pt x="2" y="145"/>
                      </a:lnTo>
                      <a:lnTo>
                        <a:pt x="0" y="140"/>
                      </a:lnTo>
                      <a:lnTo>
                        <a:pt x="0" y="15"/>
                      </a:lnTo>
                      <a:lnTo>
                        <a:pt x="2" y="10"/>
                      </a:lnTo>
                      <a:lnTo>
                        <a:pt x="3" y="6"/>
                      </a:lnTo>
                      <a:lnTo>
                        <a:pt x="7" y="2"/>
                      </a:lnTo>
                      <a:lnTo>
                        <a:pt x="11" y="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44">
                  <a:extLst>
                    <a:ext uri="{FF2B5EF4-FFF2-40B4-BE49-F238E27FC236}">
                      <a16:creationId xmlns:a16="http://schemas.microsoft.com/office/drawing/2014/main" id="{2AB10569-6DF4-44B8-B1B2-8F125B728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4163" y="1981200"/>
                  <a:ext cx="49213" cy="249238"/>
                </a:xfrm>
                <a:custGeom>
                  <a:avLst/>
                  <a:gdLst>
                    <a:gd name="T0" fmla="*/ 16 w 31"/>
                    <a:gd name="T1" fmla="*/ 0 h 157"/>
                    <a:gd name="T2" fmla="*/ 21 w 31"/>
                    <a:gd name="T3" fmla="*/ 1 h 157"/>
                    <a:gd name="T4" fmla="*/ 25 w 31"/>
                    <a:gd name="T5" fmla="*/ 2 h 157"/>
                    <a:gd name="T6" fmla="*/ 29 w 31"/>
                    <a:gd name="T7" fmla="*/ 6 h 157"/>
                    <a:gd name="T8" fmla="*/ 31 w 31"/>
                    <a:gd name="T9" fmla="*/ 10 h 157"/>
                    <a:gd name="T10" fmla="*/ 31 w 31"/>
                    <a:gd name="T11" fmla="*/ 15 h 157"/>
                    <a:gd name="T12" fmla="*/ 31 w 31"/>
                    <a:gd name="T13" fmla="*/ 140 h 157"/>
                    <a:gd name="T14" fmla="*/ 31 w 31"/>
                    <a:gd name="T15" fmla="*/ 145 h 157"/>
                    <a:gd name="T16" fmla="*/ 29 w 31"/>
                    <a:gd name="T17" fmla="*/ 149 h 157"/>
                    <a:gd name="T18" fmla="*/ 25 w 31"/>
                    <a:gd name="T19" fmla="*/ 153 h 157"/>
                    <a:gd name="T20" fmla="*/ 21 w 31"/>
                    <a:gd name="T21" fmla="*/ 155 h 157"/>
                    <a:gd name="T22" fmla="*/ 16 w 31"/>
                    <a:gd name="T23" fmla="*/ 157 h 157"/>
                    <a:gd name="T24" fmla="*/ 11 w 31"/>
                    <a:gd name="T25" fmla="*/ 155 h 157"/>
                    <a:gd name="T26" fmla="*/ 7 w 31"/>
                    <a:gd name="T27" fmla="*/ 153 h 157"/>
                    <a:gd name="T28" fmla="*/ 3 w 31"/>
                    <a:gd name="T29" fmla="*/ 149 h 157"/>
                    <a:gd name="T30" fmla="*/ 0 w 31"/>
                    <a:gd name="T31" fmla="*/ 145 h 157"/>
                    <a:gd name="T32" fmla="*/ 0 w 31"/>
                    <a:gd name="T33" fmla="*/ 140 h 157"/>
                    <a:gd name="T34" fmla="*/ 0 w 31"/>
                    <a:gd name="T35" fmla="*/ 15 h 157"/>
                    <a:gd name="T36" fmla="*/ 0 w 31"/>
                    <a:gd name="T37" fmla="*/ 10 h 157"/>
                    <a:gd name="T38" fmla="*/ 3 w 31"/>
                    <a:gd name="T39" fmla="*/ 6 h 157"/>
                    <a:gd name="T40" fmla="*/ 7 w 31"/>
                    <a:gd name="T41" fmla="*/ 2 h 157"/>
                    <a:gd name="T42" fmla="*/ 11 w 31"/>
                    <a:gd name="T43" fmla="*/ 1 h 157"/>
                    <a:gd name="T44" fmla="*/ 16 w 31"/>
                    <a:gd name="T4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157">
                      <a:moveTo>
                        <a:pt x="16" y="0"/>
                      </a:moveTo>
                      <a:lnTo>
                        <a:pt x="21" y="1"/>
                      </a:lnTo>
                      <a:lnTo>
                        <a:pt x="25" y="2"/>
                      </a:lnTo>
                      <a:lnTo>
                        <a:pt x="29" y="6"/>
                      </a:lnTo>
                      <a:lnTo>
                        <a:pt x="31" y="10"/>
                      </a:lnTo>
                      <a:lnTo>
                        <a:pt x="31" y="15"/>
                      </a:lnTo>
                      <a:lnTo>
                        <a:pt x="31" y="140"/>
                      </a:lnTo>
                      <a:lnTo>
                        <a:pt x="31" y="145"/>
                      </a:lnTo>
                      <a:lnTo>
                        <a:pt x="29" y="149"/>
                      </a:lnTo>
                      <a:lnTo>
                        <a:pt x="25" y="153"/>
                      </a:lnTo>
                      <a:lnTo>
                        <a:pt x="21" y="155"/>
                      </a:lnTo>
                      <a:lnTo>
                        <a:pt x="16" y="157"/>
                      </a:lnTo>
                      <a:lnTo>
                        <a:pt x="11" y="155"/>
                      </a:lnTo>
                      <a:lnTo>
                        <a:pt x="7" y="153"/>
                      </a:lnTo>
                      <a:lnTo>
                        <a:pt x="3" y="149"/>
                      </a:lnTo>
                      <a:lnTo>
                        <a:pt x="0" y="145"/>
                      </a:lnTo>
                      <a:lnTo>
                        <a:pt x="0" y="140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3" y="6"/>
                      </a:lnTo>
                      <a:lnTo>
                        <a:pt x="7" y="2"/>
                      </a:lnTo>
                      <a:lnTo>
                        <a:pt x="11" y="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6" name="Freeform 445">
                  <a:extLst>
                    <a:ext uri="{FF2B5EF4-FFF2-40B4-BE49-F238E27FC236}">
                      <a16:creationId xmlns:a16="http://schemas.microsoft.com/office/drawing/2014/main" id="{0172E1C0-6E86-47DA-9E31-346E29F2E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8013" y="2292350"/>
                  <a:ext cx="293688" cy="293688"/>
                </a:xfrm>
                <a:custGeom>
                  <a:avLst/>
                  <a:gdLst>
                    <a:gd name="T0" fmla="*/ 93 w 185"/>
                    <a:gd name="T1" fmla="*/ 0 h 185"/>
                    <a:gd name="T2" fmla="*/ 117 w 185"/>
                    <a:gd name="T3" fmla="*/ 4 h 185"/>
                    <a:gd name="T4" fmla="*/ 139 w 185"/>
                    <a:gd name="T5" fmla="*/ 13 h 185"/>
                    <a:gd name="T6" fmla="*/ 157 w 185"/>
                    <a:gd name="T7" fmla="*/ 27 h 185"/>
                    <a:gd name="T8" fmla="*/ 173 w 185"/>
                    <a:gd name="T9" fmla="*/ 46 h 185"/>
                    <a:gd name="T10" fmla="*/ 182 w 185"/>
                    <a:gd name="T11" fmla="*/ 68 h 185"/>
                    <a:gd name="T12" fmla="*/ 185 w 185"/>
                    <a:gd name="T13" fmla="*/ 93 h 185"/>
                    <a:gd name="T14" fmla="*/ 182 w 185"/>
                    <a:gd name="T15" fmla="*/ 118 h 185"/>
                    <a:gd name="T16" fmla="*/ 173 w 185"/>
                    <a:gd name="T17" fmla="*/ 139 h 185"/>
                    <a:gd name="T18" fmla="*/ 157 w 185"/>
                    <a:gd name="T19" fmla="*/ 158 h 185"/>
                    <a:gd name="T20" fmla="*/ 139 w 185"/>
                    <a:gd name="T21" fmla="*/ 173 h 185"/>
                    <a:gd name="T22" fmla="*/ 117 w 185"/>
                    <a:gd name="T23" fmla="*/ 182 h 185"/>
                    <a:gd name="T24" fmla="*/ 93 w 185"/>
                    <a:gd name="T25" fmla="*/ 185 h 185"/>
                    <a:gd name="T26" fmla="*/ 68 w 185"/>
                    <a:gd name="T27" fmla="*/ 182 h 185"/>
                    <a:gd name="T28" fmla="*/ 46 w 185"/>
                    <a:gd name="T29" fmla="*/ 173 h 185"/>
                    <a:gd name="T30" fmla="*/ 28 w 185"/>
                    <a:gd name="T31" fmla="*/ 158 h 185"/>
                    <a:gd name="T32" fmla="*/ 13 w 185"/>
                    <a:gd name="T33" fmla="*/ 139 h 185"/>
                    <a:gd name="T34" fmla="*/ 4 w 185"/>
                    <a:gd name="T35" fmla="*/ 118 h 185"/>
                    <a:gd name="T36" fmla="*/ 0 w 185"/>
                    <a:gd name="T37" fmla="*/ 93 h 185"/>
                    <a:gd name="T38" fmla="*/ 4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7 h 185"/>
                    <a:gd name="T44" fmla="*/ 46 w 185"/>
                    <a:gd name="T45" fmla="*/ 13 h 185"/>
                    <a:gd name="T46" fmla="*/ 68 w 185"/>
                    <a:gd name="T47" fmla="*/ 4 h 185"/>
                    <a:gd name="T48" fmla="*/ 93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3" y="0"/>
                      </a:moveTo>
                      <a:lnTo>
                        <a:pt x="117" y="4"/>
                      </a:lnTo>
                      <a:lnTo>
                        <a:pt x="139" y="13"/>
                      </a:lnTo>
                      <a:lnTo>
                        <a:pt x="157" y="27"/>
                      </a:lnTo>
                      <a:lnTo>
                        <a:pt x="173" y="46"/>
                      </a:lnTo>
                      <a:lnTo>
                        <a:pt x="182" y="68"/>
                      </a:lnTo>
                      <a:lnTo>
                        <a:pt x="185" y="93"/>
                      </a:lnTo>
                      <a:lnTo>
                        <a:pt x="182" y="118"/>
                      </a:lnTo>
                      <a:lnTo>
                        <a:pt x="173" y="139"/>
                      </a:lnTo>
                      <a:lnTo>
                        <a:pt x="157" y="158"/>
                      </a:lnTo>
                      <a:lnTo>
                        <a:pt x="139" y="173"/>
                      </a:lnTo>
                      <a:lnTo>
                        <a:pt x="117" y="182"/>
                      </a:lnTo>
                      <a:lnTo>
                        <a:pt x="93" y="185"/>
                      </a:lnTo>
                      <a:lnTo>
                        <a:pt x="68" y="182"/>
                      </a:lnTo>
                      <a:lnTo>
                        <a:pt x="46" y="173"/>
                      </a:lnTo>
                      <a:lnTo>
                        <a:pt x="28" y="158"/>
                      </a:lnTo>
                      <a:lnTo>
                        <a:pt x="13" y="139"/>
                      </a:lnTo>
                      <a:lnTo>
                        <a:pt x="4" y="118"/>
                      </a:lnTo>
                      <a:lnTo>
                        <a:pt x="0" y="93"/>
                      </a:lnTo>
                      <a:lnTo>
                        <a:pt x="4" y="68"/>
                      </a:lnTo>
                      <a:lnTo>
                        <a:pt x="13" y="46"/>
                      </a:lnTo>
                      <a:lnTo>
                        <a:pt x="28" y="27"/>
                      </a:lnTo>
                      <a:lnTo>
                        <a:pt x="46" y="13"/>
                      </a:lnTo>
                      <a:lnTo>
                        <a:pt x="68" y="4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446">
                  <a:extLst>
                    <a:ext uri="{FF2B5EF4-FFF2-40B4-BE49-F238E27FC236}">
                      <a16:creationId xmlns:a16="http://schemas.microsoft.com/office/drawing/2014/main" id="{A70EEEA1-149B-466C-B329-51852397E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4525" y="2327275"/>
                  <a:ext cx="219075" cy="219075"/>
                </a:xfrm>
                <a:custGeom>
                  <a:avLst/>
                  <a:gdLst>
                    <a:gd name="T0" fmla="*/ 69 w 138"/>
                    <a:gd name="T1" fmla="*/ 0 h 138"/>
                    <a:gd name="T2" fmla="*/ 91 w 138"/>
                    <a:gd name="T3" fmla="*/ 4 h 138"/>
                    <a:gd name="T4" fmla="*/ 109 w 138"/>
                    <a:gd name="T5" fmla="*/ 13 h 138"/>
                    <a:gd name="T6" fmla="*/ 124 w 138"/>
                    <a:gd name="T7" fmla="*/ 28 h 138"/>
                    <a:gd name="T8" fmla="*/ 134 w 138"/>
                    <a:gd name="T9" fmla="*/ 47 h 138"/>
                    <a:gd name="T10" fmla="*/ 138 w 138"/>
                    <a:gd name="T11" fmla="*/ 70 h 138"/>
                    <a:gd name="T12" fmla="*/ 134 w 138"/>
                    <a:gd name="T13" fmla="*/ 91 h 138"/>
                    <a:gd name="T14" fmla="*/ 124 w 138"/>
                    <a:gd name="T15" fmla="*/ 110 h 138"/>
                    <a:gd name="T16" fmla="*/ 109 w 138"/>
                    <a:gd name="T17" fmla="*/ 125 h 138"/>
                    <a:gd name="T18" fmla="*/ 91 w 138"/>
                    <a:gd name="T19" fmla="*/ 134 h 138"/>
                    <a:gd name="T20" fmla="*/ 69 w 138"/>
                    <a:gd name="T21" fmla="*/ 138 h 138"/>
                    <a:gd name="T22" fmla="*/ 47 w 138"/>
                    <a:gd name="T23" fmla="*/ 134 h 138"/>
                    <a:gd name="T24" fmla="*/ 28 w 138"/>
                    <a:gd name="T25" fmla="*/ 125 h 138"/>
                    <a:gd name="T26" fmla="*/ 13 w 138"/>
                    <a:gd name="T27" fmla="*/ 110 h 138"/>
                    <a:gd name="T28" fmla="*/ 3 w 138"/>
                    <a:gd name="T29" fmla="*/ 91 h 138"/>
                    <a:gd name="T30" fmla="*/ 0 w 138"/>
                    <a:gd name="T31" fmla="*/ 70 h 138"/>
                    <a:gd name="T32" fmla="*/ 3 w 138"/>
                    <a:gd name="T33" fmla="*/ 47 h 138"/>
                    <a:gd name="T34" fmla="*/ 13 w 138"/>
                    <a:gd name="T35" fmla="*/ 28 h 138"/>
                    <a:gd name="T36" fmla="*/ 28 w 138"/>
                    <a:gd name="T37" fmla="*/ 13 h 138"/>
                    <a:gd name="T38" fmla="*/ 47 w 138"/>
                    <a:gd name="T39" fmla="*/ 4 h 138"/>
                    <a:gd name="T40" fmla="*/ 69 w 138"/>
                    <a:gd name="T4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8">
                      <a:moveTo>
                        <a:pt x="69" y="0"/>
                      </a:moveTo>
                      <a:lnTo>
                        <a:pt x="91" y="4"/>
                      </a:lnTo>
                      <a:lnTo>
                        <a:pt x="109" y="13"/>
                      </a:lnTo>
                      <a:lnTo>
                        <a:pt x="124" y="28"/>
                      </a:lnTo>
                      <a:lnTo>
                        <a:pt x="134" y="47"/>
                      </a:lnTo>
                      <a:lnTo>
                        <a:pt x="138" y="70"/>
                      </a:lnTo>
                      <a:lnTo>
                        <a:pt x="134" y="91"/>
                      </a:lnTo>
                      <a:lnTo>
                        <a:pt x="124" y="110"/>
                      </a:lnTo>
                      <a:lnTo>
                        <a:pt x="109" y="125"/>
                      </a:lnTo>
                      <a:lnTo>
                        <a:pt x="91" y="134"/>
                      </a:lnTo>
                      <a:lnTo>
                        <a:pt x="69" y="138"/>
                      </a:lnTo>
                      <a:lnTo>
                        <a:pt x="47" y="134"/>
                      </a:lnTo>
                      <a:lnTo>
                        <a:pt x="28" y="125"/>
                      </a:lnTo>
                      <a:lnTo>
                        <a:pt x="13" y="110"/>
                      </a:lnTo>
                      <a:lnTo>
                        <a:pt x="3" y="91"/>
                      </a:lnTo>
                      <a:lnTo>
                        <a:pt x="0" y="70"/>
                      </a:lnTo>
                      <a:lnTo>
                        <a:pt x="3" y="47"/>
                      </a:lnTo>
                      <a:lnTo>
                        <a:pt x="13" y="28"/>
                      </a:lnTo>
                      <a:lnTo>
                        <a:pt x="28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447">
                  <a:extLst>
                    <a:ext uri="{FF2B5EF4-FFF2-40B4-BE49-F238E27FC236}">
                      <a16:creationId xmlns:a16="http://schemas.microsoft.com/office/drawing/2014/main" id="{A18B1351-A040-4507-AEAF-C0C305B0E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3225" y="2297113"/>
                  <a:ext cx="249238" cy="50800"/>
                </a:xfrm>
                <a:custGeom>
                  <a:avLst/>
                  <a:gdLst>
                    <a:gd name="T0" fmla="*/ 17 w 157"/>
                    <a:gd name="T1" fmla="*/ 0 h 32"/>
                    <a:gd name="T2" fmla="*/ 141 w 157"/>
                    <a:gd name="T3" fmla="*/ 0 h 32"/>
                    <a:gd name="T4" fmla="*/ 145 w 157"/>
                    <a:gd name="T5" fmla="*/ 1 h 32"/>
                    <a:gd name="T6" fmla="*/ 150 w 157"/>
                    <a:gd name="T7" fmla="*/ 3 h 32"/>
                    <a:gd name="T8" fmla="*/ 153 w 157"/>
                    <a:gd name="T9" fmla="*/ 7 h 32"/>
                    <a:gd name="T10" fmla="*/ 155 w 157"/>
                    <a:gd name="T11" fmla="*/ 11 h 32"/>
                    <a:gd name="T12" fmla="*/ 157 w 157"/>
                    <a:gd name="T13" fmla="*/ 17 h 32"/>
                    <a:gd name="T14" fmla="*/ 155 w 157"/>
                    <a:gd name="T15" fmla="*/ 22 h 32"/>
                    <a:gd name="T16" fmla="*/ 153 w 157"/>
                    <a:gd name="T17" fmla="*/ 26 h 32"/>
                    <a:gd name="T18" fmla="*/ 150 w 157"/>
                    <a:gd name="T19" fmla="*/ 30 h 32"/>
                    <a:gd name="T20" fmla="*/ 145 w 157"/>
                    <a:gd name="T21" fmla="*/ 32 h 32"/>
                    <a:gd name="T22" fmla="*/ 141 w 157"/>
                    <a:gd name="T23" fmla="*/ 32 h 32"/>
                    <a:gd name="T24" fmla="*/ 17 w 157"/>
                    <a:gd name="T25" fmla="*/ 32 h 32"/>
                    <a:gd name="T26" fmla="*/ 11 w 157"/>
                    <a:gd name="T27" fmla="*/ 32 h 32"/>
                    <a:gd name="T28" fmla="*/ 6 w 157"/>
                    <a:gd name="T29" fmla="*/ 30 h 32"/>
                    <a:gd name="T30" fmla="*/ 4 w 157"/>
                    <a:gd name="T31" fmla="*/ 26 h 32"/>
                    <a:gd name="T32" fmla="*/ 1 w 157"/>
                    <a:gd name="T33" fmla="*/ 22 h 32"/>
                    <a:gd name="T34" fmla="*/ 0 w 157"/>
                    <a:gd name="T35" fmla="*/ 17 h 32"/>
                    <a:gd name="T36" fmla="*/ 1 w 157"/>
                    <a:gd name="T37" fmla="*/ 11 h 32"/>
                    <a:gd name="T38" fmla="*/ 4 w 157"/>
                    <a:gd name="T39" fmla="*/ 7 h 32"/>
                    <a:gd name="T40" fmla="*/ 6 w 157"/>
                    <a:gd name="T41" fmla="*/ 3 h 32"/>
                    <a:gd name="T42" fmla="*/ 11 w 157"/>
                    <a:gd name="T43" fmla="*/ 1 h 32"/>
                    <a:gd name="T44" fmla="*/ 17 w 157"/>
                    <a:gd name="T4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2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5" y="1"/>
                      </a:lnTo>
                      <a:lnTo>
                        <a:pt x="150" y="3"/>
                      </a:lnTo>
                      <a:lnTo>
                        <a:pt x="153" y="7"/>
                      </a:lnTo>
                      <a:lnTo>
                        <a:pt x="155" y="11"/>
                      </a:lnTo>
                      <a:lnTo>
                        <a:pt x="157" y="17"/>
                      </a:lnTo>
                      <a:lnTo>
                        <a:pt x="155" y="22"/>
                      </a:lnTo>
                      <a:lnTo>
                        <a:pt x="153" y="26"/>
                      </a:lnTo>
                      <a:lnTo>
                        <a:pt x="150" y="30"/>
                      </a:lnTo>
                      <a:lnTo>
                        <a:pt x="145" y="32"/>
                      </a:lnTo>
                      <a:lnTo>
                        <a:pt x="141" y="32"/>
                      </a:lnTo>
                      <a:lnTo>
                        <a:pt x="17" y="32"/>
                      </a:lnTo>
                      <a:lnTo>
                        <a:pt x="11" y="32"/>
                      </a:lnTo>
                      <a:lnTo>
                        <a:pt x="6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1" y="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448">
                  <a:extLst>
                    <a:ext uri="{FF2B5EF4-FFF2-40B4-BE49-F238E27FC236}">
                      <a16:creationId xmlns:a16="http://schemas.microsoft.com/office/drawing/2014/main" id="{A8015D72-B179-44A0-BFB5-24EA5B3BA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3225" y="2536825"/>
                  <a:ext cx="249238" cy="52388"/>
                </a:xfrm>
                <a:custGeom>
                  <a:avLst/>
                  <a:gdLst>
                    <a:gd name="T0" fmla="*/ 17 w 157"/>
                    <a:gd name="T1" fmla="*/ 0 h 33"/>
                    <a:gd name="T2" fmla="*/ 141 w 157"/>
                    <a:gd name="T3" fmla="*/ 0 h 33"/>
                    <a:gd name="T4" fmla="*/ 145 w 157"/>
                    <a:gd name="T5" fmla="*/ 2 h 33"/>
                    <a:gd name="T6" fmla="*/ 150 w 157"/>
                    <a:gd name="T7" fmla="*/ 3 h 33"/>
                    <a:gd name="T8" fmla="*/ 153 w 157"/>
                    <a:gd name="T9" fmla="*/ 7 h 33"/>
                    <a:gd name="T10" fmla="*/ 155 w 157"/>
                    <a:gd name="T11" fmla="*/ 11 h 33"/>
                    <a:gd name="T12" fmla="*/ 157 w 157"/>
                    <a:gd name="T13" fmla="*/ 16 h 33"/>
                    <a:gd name="T14" fmla="*/ 155 w 157"/>
                    <a:gd name="T15" fmla="*/ 21 h 33"/>
                    <a:gd name="T16" fmla="*/ 153 w 157"/>
                    <a:gd name="T17" fmla="*/ 27 h 33"/>
                    <a:gd name="T18" fmla="*/ 150 w 157"/>
                    <a:gd name="T19" fmla="*/ 29 h 33"/>
                    <a:gd name="T20" fmla="*/ 145 w 157"/>
                    <a:gd name="T21" fmla="*/ 32 h 33"/>
                    <a:gd name="T22" fmla="*/ 141 w 157"/>
                    <a:gd name="T23" fmla="*/ 33 h 33"/>
                    <a:gd name="T24" fmla="*/ 17 w 157"/>
                    <a:gd name="T25" fmla="*/ 33 h 33"/>
                    <a:gd name="T26" fmla="*/ 11 w 157"/>
                    <a:gd name="T27" fmla="*/ 32 h 33"/>
                    <a:gd name="T28" fmla="*/ 6 w 157"/>
                    <a:gd name="T29" fmla="*/ 29 h 33"/>
                    <a:gd name="T30" fmla="*/ 4 w 157"/>
                    <a:gd name="T31" fmla="*/ 27 h 33"/>
                    <a:gd name="T32" fmla="*/ 1 w 157"/>
                    <a:gd name="T33" fmla="*/ 21 h 33"/>
                    <a:gd name="T34" fmla="*/ 0 w 157"/>
                    <a:gd name="T35" fmla="*/ 16 h 33"/>
                    <a:gd name="T36" fmla="*/ 1 w 157"/>
                    <a:gd name="T37" fmla="*/ 11 h 33"/>
                    <a:gd name="T38" fmla="*/ 4 w 157"/>
                    <a:gd name="T39" fmla="*/ 7 h 33"/>
                    <a:gd name="T40" fmla="*/ 6 w 157"/>
                    <a:gd name="T41" fmla="*/ 3 h 33"/>
                    <a:gd name="T42" fmla="*/ 11 w 157"/>
                    <a:gd name="T43" fmla="*/ 2 h 33"/>
                    <a:gd name="T44" fmla="*/ 17 w 157"/>
                    <a:gd name="T4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3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5" y="2"/>
                      </a:lnTo>
                      <a:lnTo>
                        <a:pt x="150" y="3"/>
                      </a:lnTo>
                      <a:lnTo>
                        <a:pt x="153" y="7"/>
                      </a:lnTo>
                      <a:lnTo>
                        <a:pt x="155" y="11"/>
                      </a:lnTo>
                      <a:lnTo>
                        <a:pt x="157" y="16"/>
                      </a:lnTo>
                      <a:lnTo>
                        <a:pt x="155" y="21"/>
                      </a:lnTo>
                      <a:lnTo>
                        <a:pt x="153" y="27"/>
                      </a:lnTo>
                      <a:lnTo>
                        <a:pt x="150" y="29"/>
                      </a:lnTo>
                      <a:lnTo>
                        <a:pt x="145" y="32"/>
                      </a:lnTo>
                      <a:lnTo>
                        <a:pt x="141" y="33"/>
                      </a:lnTo>
                      <a:lnTo>
                        <a:pt x="17" y="33"/>
                      </a:lnTo>
                      <a:lnTo>
                        <a:pt x="11" y="32"/>
                      </a:lnTo>
                      <a:lnTo>
                        <a:pt x="6" y="29"/>
                      </a:lnTo>
                      <a:lnTo>
                        <a:pt x="4" y="27"/>
                      </a:lnTo>
                      <a:lnTo>
                        <a:pt x="1" y="21"/>
                      </a:lnTo>
                      <a:lnTo>
                        <a:pt x="0" y="16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1" y="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449">
                  <a:extLst>
                    <a:ext uri="{FF2B5EF4-FFF2-40B4-BE49-F238E27FC236}">
                      <a16:creationId xmlns:a16="http://schemas.microsoft.com/office/drawing/2014/main" id="{7E2138B6-86D1-4E2F-AE12-FDA83532FE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2857500"/>
                  <a:ext cx="293688" cy="293688"/>
                </a:xfrm>
                <a:custGeom>
                  <a:avLst/>
                  <a:gdLst>
                    <a:gd name="T0" fmla="*/ 92 w 185"/>
                    <a:gd name="T1" fmla="*/ 0 h 185"/>
                    <a:gd name="T2" fmla="*/ 117 w 185"/>
                    <a:gd name="T3" fmla="*/ 3 h 185"/>
                    <a:gd name="T4" fmla="*/ 139 w 185"/>
                    <a:gd name="T5" fmla="*/ 13 h 185"/>
                    <a:gd name="T6" fmla="*/ 157 w 185"/>
                    <a:gd name="T7" fmla="*/ 27 h 185"/>
                    <a:gd name="T8" fmla="*/ 172 w 185"/>
                    <a:gd name="T9" fmla="*/ 46 h 185"/>
                    <a:gd name="T10" fmla="*/ 181 w 185"/>
                    <a:gd name="T11" fmla="*/ 68 h 185"/>
                    <a:gd name="T12" fmla="*/ 185 w 185"/>
                    <a:gd name="T13" fmla="*/ 92 h 185"/>
                    <a:gd name="T14" fmla="*/ 181 w 185"/>
                    <a:gd name="T15" fmla="*/ 117 h 185"/>
                    <a:gd name="T16" fmla="*/ 172 w 185"/>
                    <a:gd name="T17" fmla="*/ 139 h 185"/>
                    <a:gd name="T18" fmla="*/ 157 w 185"/>
                    <a:gd name="T19" fmla="*/ 157 h 185"/>
                    <a:gd name="T20" fmla="*/ 139 w 185"/>
                    <a:gd name="T21" fmla="*/ 171 h 185"/>
                    <a:gd name="T22" fmla="*/ 117 w 185"/>
                    <a:gd name="T23" fmla="*/ 181 h 185"/>
                    <a:gd name="T24" fmla="*/ 92 w 185"/>
                    <a:gd name="T25" fmla="*/ 185 h 185"/>
                    <a:gd name="T26" fmla="*/ 68 w 185"/>
                    <a:gd name="T27" fmla="*/ 181 h 185"/>
                    <a:gd name="T28" fmla="*/ 46 w 185"/>
                    <a:gd name="T29" fmla="*/ 171 h 185"/>
                    <a:gd name="T30" fmla="*/ 28 w 185"/>
                    <a:gd name="T31" fmla="*/ 157 h 185"/>
                    <a:gd name="T32" fmla="*/ 13 w 185"/>
                    <a:gd name="T33" fmla="*/ 139 h 185"/>
                    <a:gd name="T34" fmla="*/ 3 w 185"/>
                    <a:gd name="T35" fmla="*/ 117 h 185"/>
                    <a:gd name="T36" fmla="*/ 0 w 185"/>
                    <a:gd name="T37" fmla="*/ 92 h 185"/>
                    <a:gd name="T38" fmla="*/ 3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7 h 185"/>
                    <a:gd name="T44" fmla="*/ 46 w 185"/>
                    <a:gd name="T45" fmla="*/ 13 h 185"/>
                    <a:gd name="T46" fmla="*/ 68 w 185"/>
                    <a:gd name="T47" fmla="*/ 3 h 185"/>
                    <a:gd name="T48" fmla="*/ 92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2" y="0"/>
                      </a:moveTo>
                      <a:lnTo>
                        <a:pt x="117" y="3"/>
                      </a:lnTo>
                      <a:lnTo>
                        <a:pt x="139" y="13"/>
                      </a:lnTo>
                      <a:lnTo>
                        <a:pt x="157" y="27"/>
                      </a:lnTo>
                      <a:lnTo>
                        <a:pt x="172" y="46"/>
                      </a:lnTo>
                      <a:lnTo>
                        <a:pt x="181" y="68"/>
                      </a:lnTo>
                      <a:lnTo>
                        <a:pt x="185" y="92"/>
                      </a:lnTo>
                      <a:lnTo>
                        <a:pt x="181" y="117"/>
                      </a:lnTo>
                      <a:lnTo>
                        <a:pt x="172" y="139"/>
                      </a:lnTo>
                      <a:lnTo>
                        <a:pt x="157" y="157"/>
                      </a:lnTo>
                      <a:lnTo>
                        <a:pt x="139" y="171"/>
                      </a:lnTo>
                      <a:lnTo>
                        <a:pt x="117" y="181"/>
                      </a:lnTo>
                      <a:lnTo>
                        <a:pt x="92" y="185"/>
                      </a:lnTo>
                      <a:lnTo>
                        <a:pt x="68" y="181"/>
                      </a:lnTo>
                      <a:lnTo>
                        <a:pt x="46" y="171"/>
                      </a:lnTo>
                      <a:lnTo>
                        <a:pt x="28" y="157"/>
                      </a:lnTo>
                      <a:lnTo>
                        <a:pt x="13" y="139"/>
                      </a:lnTo>
                      <a:lnTo>
                        <a:pt x="3" y="117"/>
                      </a:lnTo>
                      <a:lnTo>
                        <a:pt x="0" y="92"/>
                      </a:lnTo>
                      <a:lnTo>
                        <a:pt x="3" y="68"/>
                      </a:lnTo>
                      <a:lnTo>
                        <a:pt x="13" y="46"/>
                      </a:lnTo>
                      <a:lnTo>
                        <a:pt x="28" y="27"/>
                      </a:lnTo>
                      <a:lnTo>
                        <a:pt x="46" y="13"/>
                      </a:lnTo>
                      <a:lnTo>
                        <a:pt x="68" y="3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450">
                  <a:extLst>
                    <a:ext uri="{FF2B5EF4-FFF2-40B4-BE49-F238E27FC236}">
                      <a16:creationId xmlns:a16="http://schemas.microsoft.com/office/drawing/2014/main" id="{80FFB2C8-2BBC-456F-A1AC-45D1170463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2550" y="2892425"/>
                  <a:ext cx="219075" cy="219075"/>
                </a:xfrm>
                <a:custGeom>
                  <a:avLst/>
                  <a:gdLst>
                    <a:gd name="T0" fmla="*/ 69 w 138"/>
                    <a:gd name="T1" fmla="*/ 0 h 138"/>
                    <a:gd name="T2" fmla="*/ 90 w 138"/>
                    <a:gd name="T3" fmla="*/ 4 h 138"/>
                    <a:gd name="T4" fmla="*/ 110 w 138"/>
                    <a:gd name="T5" fmla="*/ 13 h 138"/>
                    <a:gd name="T6" fmla="*/ 124 w 138"/>
                    <a:gd name="T7" fmla="*/ 29 h 138"/>
                    <a:gd name="T8" fmla="*/ 135 w 138"/>
                    <a:gd name="T9" fmla="*/ 47 h 138"/>
                    <a:gd name="T10" fmla="*/ 138 w 138"/>
                    <a:gd name="T11" fmla="*/ 70 h 138"/>
                    <a:gd name="T12" fmla="*/ 135 w 138"/>
                    <a:gd name="T13" fmla="*/ 91 h 138"/>
                    <a:gd name="T14" fmla="*/ 124 w 138"/>
                    <a:gd name="T15" fmla="*/ 110 h 138"/>
                    <a:gd name="T16" fmla="*/ 110 w 138"/>
                    <a:gd name="T17" fmla="*/ 125 h 138"/>
                    <a:gd name="T18" fmla="*/ 90 w 138"/>
                    <a:gd name="T19" fmla="*/ 135 h 138"/>
                    <a:gd name="T20" fmla="*/ 69 w 138"/>
                    <a:gd name="T21" fmla="*/ 138 h 138"/>
                    <a:gd name="T22" fmla="*/ 47 w 138"/>
                    <a:gd name="T23" fmla="*/ 135 h 138"/>
                    <a:gd name="T24" fmla="*/ 29 w 138"/>
                    <a:gd name="T25" fmla="*/ 125 h 138"/>
                    <a:gd name="T26" fmla="*/ 13 w 138"/>
                    <a:gd name="T27" fmla="*/ 110 h 138"/>
                    <a:gd name="T28" fmla="*/ 4 w 138"/>
                    <a:gd name="T29" fmla="*/ 91 h 138"/>
                    <a:gd name="T30" fmla="*/ 0 w 138"/>
                    <a:gd name="T31" fmla="*/ 70 h 138"/>
                    <a:gd name="T32" fmla="*/ 4 w 138"/>
                    <a:gd name="T33" fmla="*/ 47 h 138"/>
                    <a:gd name="T34" fmla="*/ 13 w 138"/>
                    <a:gd name="T35" fmla="*/ 29 h 138"/>
                    <a:gd name="T36" fmla="*/ 29 w 138"/>
                    <a:gd name="T37" fmla="*/ 13 h 138"/>
                    <a:gd name="T38" fmla="*/ 47 w 138"/>
                    <a:gd name="T39" fmla="*/ 4 h 138"/>
                    <a:gd name="T40" fmla="*/ 69 w 138"/>
                    <a:gd name="T4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8" h="138">
                      <a:moveTo>
                        <a:pt x="69" y="0"/>
                      </a:moveTo>
                      <a:lnTo>
                        <a:pt x="90" y="4"/>
                      </a:lnTo>
                      <a:lnTo>
                        <a:pt x="110" y="13"/>
                      </a:lnTo>
                      <a:lnTo>
                        <a:pt x="124" y="29"/>
                      </a:lnTo>
                      <a:lnTo>
                        <a:pt x="135" y="47"/>
                      </a:lnTo>
                      <a:lnTo>
                        <a:pt x="138" y="70"/>
                      </a:lnTo>
                      <a:lnTo>
                        <a:pt x="135" y="91"/>
                      </a:lnTo>
                      <a:lnTo>
                        <a:pt x="124" y="110"/>
                      </a:lnTo>
                      <a:lnTo>
                        <a:pt x="110" y="125"/>
                      </a:lnTo>
                      <a:lnTo>
                        <a:pt x="90" y="135"/>
                      </a:lnTo>
                      <a:lnTo>
                        <a:pt x="69" y="138"/>
                      </a:lnTo>
                      <a:lnTo>
                        <a:pt x="47" y="135"/>
                      </a:lnTo>
                      <a:lnTo>
                        <a:pt x="29" y="125"/>
                      </a:lnTo>
                      <a:lnTo>
                        <a:pt x="13" y="110"/>
                      </a:lnTo>
                      <a:lnTo>
                        <a:pt x="4" y="91"/>
                      </a:lnTo>
                      <a:lnTo>
                        <a:pt x="0" y="70"/>
                      </a:lnTo>
                      <a:lnTo>
                        <a:pt x="4" y="47"/>
                      </a:lnTo>
                      <a:lnTo>
                        <a:pt x="13" y="29"/>
                      </a:lnTo>
                      <a:lnTo>
                        <a:pt x="29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451">
                  <a:extLst>
                    <a:ext uri="{FF2B5EF4-FFF2-40B4-BE49-F238E27FC236}">
                      <a16:creationId xmlns:a16="http://schemas.microsoft.com/office/drawing/2014/main" id="{DD2B1698-ABCC-47C8-A926-877FBECF6E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4163" y="2657475"/>
                  <a:ext cx="49213" cy="247650"/>
                </a:xfrm>
                <a:custGeom>
                  <a:avLst/>
                  <a:gdLst>
                    <a:gd name="T0" fmla="*/ 16 w 31"/>
                    <a:gd name="T1" fmla="*/ 0 h 156"/>
                    <a:gd name="T2" fmla="*/ 21 w 31"/>
                    <a:gd name="T3" fmla="*/ 0 h 156"/>
                    <a:gd name="T4" fmla="*/ 25 w 31"/>
                    <a:gd name="T5" fmla="*/ 3 h 156"/>
                    <a:gd name="T6" fmla="*/ 29 w 31"/>
                    <a:gd name="T7" fmla="*/ 7 h 156"/>
                    <a:gd name="T8" fmla="*/ 31 w 31"/>
                    <a:gd name="T9" fmla="*/ 11 h 156"/>
                    <a:gd name="T10" fmla="*/ 31 w 31"/>
                    <a:gd name="T11" fmla="*/ 16 h 156"/>
                    <a:gd name="T12" fmla="*/ 31 w 31"/>
                    <a:gd name="T13" fmla="*/ 140 h 156"/>
                    <a:gd name="T14" fmla="*/ 31 w 31"/>
                    <a:gd name="T15" fmla="*/ 146 h 156"/>
                    <a:gd name="T16" fmla="*/ 29 w 31"/>
                    <a:gd name="T17" fmla="*/ 150 h 156"/>
                    <a:gd name="T18" fmla="*/ 25 w 31"/>
                    <a:gd name="T19" fmla="*/ 153 h 156"/>
                    <a:gd name="T20" fmla="*/ 21 w 31"/>
                    <a:gd name="T21" fmla="*/ 156 h 156"/>
                    <a:gd name="T22" fmla="*/ 16 w 31"/>
                    <a:gd name="T23" fmla="*/ 156 h 156"/>
                    <a:gd name="T24" fmla="*/ 11 w 31"/>
                    <a:gd name="T25" fmla="*/ 156 h 156"/>
                    <a:gd name="T26" fmla="*/ 7 w 31"/>
                    <a:gd name="T27" fmla="*/ 153 h 156"/>
                    <a:gd name="T28" fmla="*/ 3 w 31"/>
                    <a:gd name="T29" fmla="*/ 150 h 156"/>
                    <a:gd name="T30" fmla="*/ 0 w 31"/>
                    <a:gd name="T31" fmla="*/ 146 h 156"/>
                    <a:gd name="T32" fmla="*/ 0 w 31"/>
                    <a:gd name="T33" fmla="*/ 140 h 156"/>
                    <a:gd name="T34" fmla="*/ 0 w 31"/>
                    <a:gd name="T35" fmla="*/ 16 h 156"/>
                    <a:gd name="T36" fmla="*/ 0 w 31"/>
                    <a:gd name="T37" fmla="*/ 11 h 156"/>
                    <a:gd name="T38" fmla="*/ 3 w 31"/>
                    <a:gd name="T39" fmla="*/ 7 h 156"/>
                    <a:gd name="T40" fmla="*/ 7 w 31"/>
                    <a:gd name="T41" fmla="*/ 3 h 156"/>
                    <a:gd name="T42" fmla="*/ 11 w 31"/>
                    <a:gd name="T43" fmla="*/ 0 h 156"/>
                    <a:gd name="T44" fmla="*/ 16 w 31"/>
                    <a:gd name="T4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156">
                      <a:moveTo>
                        <a:pt x="16" y="0"/>
                      </a:moveTo>
                      <a:lnTo>
                        <a:pt x="21" y="0"/>
                      </a:lnTo>
                      <a:lnTo>
                        <a:pt x="25" y="3"/>
                      </a:lnTo>
                      <a:lnTo>
                        <a:pt x="29" y="7"/>
                      </a:lnTo>
                      <a:lnTo>
                        <a:pt x="31" y="11"/>
                      </a:lnTo>
                      <a:lnTo>
                        <a:pt x="31" y="16"/>
                      </a:lnTo>
                      <a:lnTo>
                        <a:pt x="31" y="140"/>
                      </a:lnTo>
                      <a:lnTo>
                        <a:pt x="31" y="146"/>
                      </a:lnTo>
                      <a:lnTo>
                        <a:pt x="29" y="150"/>
                      </a:lnTo>
                      <a:lnTo>
                        <a:pt x="25" y="153"/>
                      </a:lnTo>
                      <a:lnTo>
                        <a:pt x="21" y="156"/>
                      </a:lnTo>
                      <a:lnTo>
                        <a:pt x="16" y="156"/>
                      </a:lnTo>
                      <a:lnTo>
                        <a:pt x="11" y="156"/>
                      </a:lnTo>
                      <a:lnTo>
                        <a:pt x="7" y="153"/>
                      </a:lnTo>
                      <a:lnTo>
                        <a:pt x="3" y="150"/>
                      </a:lnTo>
                      <a:lnTo>
                        <a:pt x="0" y="146"/>
                      </a:lnTo>
                      <a:lnTo>
                        <a:pt x="0" y="140"/>
                      </a:lnTo>
                      <a:lnTo>
                        <a:pt x="0" y="16"/>
                      </a:lnTo>
                      <a:lnTo>
                        <a:pt x="0" y="11"/>
                      </a:lnTo>
                      <a:lnTo>
                        <a:pt x="3" y="7"/>
                      </a:lnTo>
                      <a:lnTo>
                        <a:pt x="7" y="3"/>
                      </a:lnTo>
                      <a:lnTo>
                        <a:pt x="11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452">
                  <a:extLst>
                    <a:ext uri="{FF2B5EF4-FFF2-40B4-BE49-F238E27FC236}">
                      <a16:creationId xmlns:a16="http://schemas.microsoft.com/office/drawing/2014/main" id="{F956A3FB-7D7D-4544-90EC-9A4F2CD8F7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2863" y="2657475"/>
                  <a:ext cx="52388" cy="247650"/>
                </a:xfrm>
                <a:custGeom>
                  <a:avLst/>
                  <a:gdLst>
                    <a:gd name="T0" fmla="*/ 16 w 33"/>
                    <a:gd name="T1" fmla="*/ 0 h 156"/>
                    <a:gd name="T2" fmla="*/ 21 w 33"/>
                    <a:gd name="T3" fmla="*/ 0 h 156"/>
                    <a:gd name="T4" fmla="*/ 26 w 33"/>
                    <a:gd name="T5" fmla="*/ 3 h 156"/>
                    <a:gd name="T6" fmla="*/ 29 w 33"/>
                    <a:gd name="T7" fmla="*/ 7 h 156"/>
                    <a:gd name="T8" fmla="*/ 32 w 33"/>
                    <a:gd name="T9" fmla="*/ 11 h 156"/>
                    <a:gd name="T10" fmla="*/ 33 w 33"/>
                    <a:gd name="T11" fmla="*/ 16 h 156"/>
                    <a:gd name="T12" fmla="*/ 33 w 33"/>
                    <a:gd name="T13" fmla="*/ 140 h 156"/>
                    <a:gd name="T14" fmla="*/ 32 w 33"/>
                    <a:gd name="T15" fmla="*/ 146 h 156"/>
                    <a:gd name="T16" fmla="*/ 29 w 33"/>
                    <a:gd name="T17" fmla="*/ 150 h 156"/>
                    <a:gd name="T18" fmla="*/ 26 w 33"/>
                    <a:gd name="T19" fmla="*/ 153 h 156"/>
                    <a:gd name="T20" fmla="*/ 21 w 33"/>
                    <a:gd name="T21" fmla="*/ 156 h 156"/>
                    <a:gd name="T22" fmla="*/ 16 w 33"/>
                    <a:gd name="T23" fmla="*/ 156 h 156"/>
                    <a:gd name="T24" fmla="*/ 11 w 33"/>
                    <a:gd name="T25" fmla="*/ 156 h 156"/>
                    <a:gd name="T26" fmla="*/ 7 w 33"/>
                    <a:gd name="T27" fmla="*/ 153 h 156"/>
                    <a:gd name="T28" fmla="*/ 3 w 33"/>
                    <a:gd name="T29" fmla="*/ 150 h 156"/>
                    <a:gd name="T30" fmla="*/ 2 w 33"/>
                    <a:gd name="T31" fmla="*/ 146 h 156"/>
                    <a:gd name="T32" fmla="*/ 0 w 33"/>
                    <a:gd name="T33" fmla="*/ 140 h 156"/>
                    <a:gd name="T34" fmla="*/ 0 w 33"/>
                    <a:gd name="T35" fmla="*/ 16 h 156"/>
                    <a:gd name="T36" fmla="*/ 2 w 33"/>
                    <a:gd name="T37" fmla="*/ 11 h 156"/>
                    <a:gd name="T38" fmla="*/ 3 w 33"/>
                    <a:gd name="T39" fmla="*/ 7 h 156"/>
                    <a:gd name="T40" fmla="*/ 7 w 33"/>
                    <a:gd name="T41" fmla="*/ 3 h 156"/>
                    <a:gd name="T42" fmla="*/ 11 w 33"/>
                    <a:gd name="T43" fmla="*/ 0 h 156"/>
                    <a:gd name="T44" fmla="*/ 16 w 33"/>
                    <a:gd name="T4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3" h="156">
                      <a:moveTo>
                        <a:pt x="16" y="0"/>
                      </a:moveTo>
                      <a:lnTo>
                        <a:pt x="21" y="0"/>
                      </a:lnTo>
                      <a:lnTo>
                        <a:pt x="26" y="3"/>
                      </a:lnTo>
                      <a:lnTo>
                        <a:pt x="29" y="7"/>
                      </a:lnTo>
                      <a:lnTo>
                        <a:pt x="32" y="11"/>
                      </a:lnTo>
                      <a:lnTo>
                        <a:pt x="33" y="16"/>
                      </a:lnTo>
                      <a:lnTo>
                        <a:pt x="33" y="140"/>
                      </a:lnTo>
                      <a:lnTo>
                        <a:pt x="32" y="146"/>
                      </a:lnTo>
                      <a:lnTo>
                        <a:pt x="29" y="150"/>
                      </a:lnTo>
                      <a:lnTo>
                        <a:pt x="26" y="153"/>
                      </a:lnTo>
                      <a:lnTo>
                        <a:pt x="21" y="156"/>
                      </a:lnTo>
                      <a:lnTo>
                        <a:pt x="16" y="156"/>
                      </a:lnTo>
                      <a:lnTo>
                        <a:pt x="11" y="156"/>
                      </a:lnTo>
                      <a:lnTo>
                        <a:pt x="7" y="153"/>
                      </a:lnTo>
                      <a:lnTo>
                        <a:pt x="3" y="150"/>
                      </a:lnTo>
                      <a:lnTo>
                        <a:pt x="2" y="146"/>
                      </a:lnTo>
                      <a:lnTo>
                        <a:pt x="0" y="140"/>
                      </a:lnTo>
                      <a:lnTo>
                        <a:pt x="0" y="16"/>
                      </a:lnTo>
                      <a:lnTo>
                        <a:pt x="2" y="11"/>
                      </a:lnTo>
                      <a:lnTo>
                        <a:pt x="3" y="7"/>
                      </a:lnTo>
                      <a:lnTo>
                        <a:pt x="7" y="3"/>
                      </a:lnTo>
                      <a:lnTo>
                        <a:pt x="11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453">
                  <a:extLst>
                    <a:ext uri="{FF2B5EF4-FFF2-40B4-BE49-F238E27FC236}">
                      <a16:creationId xmlns:a16="http://schemas.microsoft.com/office/drawing/2014/main" id="{C6EA5727-D8A7-4194-819E-BD4873D1C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7713" y="2292350"/>
                  <a:ext cx="293688" cy="293688"/>
                </a:xfrm>
                <a:custGeom>
                  <a:avLst/>
                  <a:gdLst>
                    <a:gd name="T0" fmla="*/ 93 w 185"/>
                    <a:gd name="T1" fmla="*/ 0 h 185"/>
                    <a:gd name="T2" fmla="*/ 118 w 185"/>
                    <a:gd name="T3" fmla="*/ 3 h 185"/>
                    <a:gd name="T4" fmla="*/ 139 w 185"/>
                    <a:gd name="T5" fmla="*/ 12 h 185"/>
                    <a:gd name="T6" fmla="*/ 159 w 185"/>
                    <a:gd name="T7" fmla="*/ 26 h 185"/>
                    <a:gd name="T8" fmla="*/ 173 w 185"/>
                    <a:gd name="T9" fmla="*/ 46 h 185"/>
                    <a:gd name="T10" fmla="*/ 182 w 185"/>
                    <a:gd name="T11" fmla="*/ 68 h 185"/>
                    <a:gd name="T12" fmla="*/ 185 w 185"/>
                    <a:gd name="T13" fmla="*/ 92 h 185"/>
                    <a:gd name="T14" fmla="*/ 182 w 185"/>
                    <a:gd name="T15" fmla="*/ 116 h 185"/>
                    <a:gd name="T16" fmla="*/ 173 w 185"/>
                    <a:gd name="T17" fmla="*/ 139 h 185"/>
                    <a:gd name="T18" fmla="*/ 159 w 185"/>
                    <a:gd name="T19" fmla="*/ 157 h 185"/>
                    <a:gd name="T20" fmla="*/ 139 w 185"/>
                    <a:gd name="T21" fmla="*/ 171 h 185"/>
                    <a:gd name="T22" fmla="*/ 118 w 185"/>
                    <a:gd name="T23" fmla="*/ 181 h 185"/>
                    <a:gd name="T24" fmla="*/ 93 w 185"/>
                    <a:gd name="T25" fmla="*/ 185 h 185"/>
                    <a:gd name="T26" fmla="*/ 68 w 185"/>
                    <a:gd name="T27" fmla="*/ 181 h 185"/>
                    <a:gd name="T28" fmla="*/ 46 w 185"/>
                    <a:gd name="T29" fmla="*/ 171 h 185"/>
                    <a:gd name="T30" fmla="*/ 28 w 185"/>
                    <a:gd name="T31" fmla="*/ 157 h 185"/>
                    <a:gd name="T32" fmla="*/ 13 w 185"/>
                    <a:gd name="T33" fmla="*/ 139 h 185"/>
                    <a:gd name="T34" fmla="*/ 4 w 185"/>
                    <a:gd name="T35" fmla="*/ 116 h 185"/>
                    <a:gd name="T36" fmla="*/ 0 w 185"/>
                    <a:gd name="T37" fmla="*/ 92 h 185"/>
                    <a:gd name="T38" fmla="*/ 4 w 185"/>
                    <a:gd name="T39" fmla="*/ 68 h 185"/>
                    <a:gd name="T40" fmla="*/ 13 w 185"/>
                    <a:gd name="T41" fmla="*/ 46 h 185"/>
                    <a:gd name="T42" fmla="*/ 28 w 185"/>
                    <a:gd name="T43" fmla="*/ 26 h 185"/>
                    <a:gd name="T44" fmla="*/ 46 w 185"/>
                    <a:gd name="T45" fmla="*/ 12 h 185"/>
                    <a:gd name="T46" fmla="*/ 68 w 185"/>
                    <a:gd name="T47" fmla="*/ 3 h 185"/>
                    <a:gd name="T48" fmla="*/ 93 w 185"/>
                    <a:gd name="T49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5" h="185">
                      <a:moveTo>
                        <a:pt x="93" y="0"/>
                      </a:moveTo>
                      <a:lnTo>
                        <a:pt x="118" y="3"/>
                      </a:lnTo>
                      <a:lnTo>
                        <a:pt x="139" y="12"/>
                      </a:lnTo>
                      <a:lnTo>
                        <a:pt x="159" y="26"/>
                      </a:lnTo>
                      <a:lnTo>
                        <a:pt x="173" y="46"/>
                      </a:lnTo>
                      <a:lnTo>
                        <a:pt x="182" y="68"/>
                      </a:lnTo>
                      <a:lnTo>
                        <a:pt x="185" y="92"/>
                      </a:lnTo>
                      <a:lnTo>
                        <a:pt x="182" y="116"/>
                      </a:lnTo>
                      <a:lnTo>
                        <a:pt x="173" y="139"/>
                      </a:lnTo>
                      <a:lnTo>
                        <a:pt x="159" y="157"/>
                      </a:lnTo>
                      <a:lnTo>
                        <a:pt x="139" y="171"/>
                      </a:lnTo>
                      <a:lnTo>
                        <a:pt x="118" y="181"/>
                      </a:lnTo>
                      <a:lnTo>
                        <a:pt x="93" y="185"/>
                      </a:lnTo>
                      <a:lnTo>
                        <a:pt x="68" y="181"/>
                      </a:lnTo>
                      <a:lnTo>
                        <a:pt x="46" y="171"/>
                      </a:lnTo>
                      <a:lnTo>
                        <a:pt x="28" y="157"/>
                      </a:lnTo>
                      <a:lnTo>
                        <a:pt x="13" y="139"/>
                      </a:lnTo>
                      <a:lnTo>
                        <a:pt x="4" y="116"/>
                      </a:lnTo>
                      <a:lnTo>
                        <a:pt x="0" y="92"/>
                      </a:lnTo>
                      <a:lnTo>
                        <a:pt x="4" y="68"/>
                      </a:lnTo>
                      <a:lnTo>
                        <a:pt x="13" y="46"/>
                      </a:lnTo>
                      <a:lnTo>
                        <a:pt x="28" y="26"/>
                      </a:lnTo>
                      <a:lnTo>
                        <a:pt x="46" y="12"/>
                      </a:lnTo>
                      <a:lnTo>
                        <a:pt x="68" y="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454">
                  <a:extLst>
                    <a:ext uri="{FF2B5EF4-FFF2-40B4-BE49-F238E27FC236}">
                      <a16:creationId xmlns:a16="http://schemas.microsoft.com/office/drawing/2014/main" id="{B4C3FF83-D31B-4B55-9841-0C69F5B0E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2332038"/>
                  <a:ext cx="217488" cy="217488"/>
                </a:xfrm>
                <a:custGeom>
                  <a:avLst/>
                  <a:gdLst>
                    <a:gd name="T0" fmla="*/ 69 w 137"/>
                    <a:gd name="T1" fmla="*/ 0 h 137"/>
                    <a:gd name="T2" fmla="*/ 90 w 137"/>
                    <a:gd name="T3" fmla="*/ 4 h 137"/>
                    <a:gd name="T4" fmla="*/ 110 w 137"/>
                    <a:gd name="T5" fmla="*/ 13 h 137"/>
                    <a:gd name="T6" fmla="*/ 124 w 137"/>
                    <a:gd name="T7" fmla="*/ 29 h 137"/>
                    <a:gd name="T8" fmla="*/ 135 w 137"/>
                    <a:gd name="T9" fmla="*/ 47 h 137"/>
                    <a:gd name="T10" fmla="*/ 137 w 137"/>
                    <a:gd name="T11" fmla="*/ 69 h 137"/>
                    <a:gd name="T12" fmla="*/ 135 w 137"/>
                    <a:gd name="T13" fmla="*/ 90 h 137"/>
                    <a:gd name="T14" fmla="*/ 124 w 137"/>
                    <a:gd name="T15" fmla="*/ 110 h 137"/>
                    <a:gd name="T16" fmla="*/ 110 w 137"/>
                    <a:gd name="T17" fmla="*/ 124 h 137"/>
                    <a:gd name="T18" fmla="*/ 90 w 137"/>
                    <a:gd name="T19" fmla="*/ 135 h 137"/>
                    <a:gd name="T20" fmla="*/ 69 w 137"/>
                    <a:gd name="T21" fmla="*/ 137 h 137"/>
                    <a:gd name="T22" fmla="*/ 47 w 137"/>
                    <a:gd name="T23" fmla="*/ 135 h 137"/>
                    <a:gd name="T24" fmla="*/ 27 w 137"/>
                    <a:gd name="T25" fmla="*/ 124 h 137"/>
                    <a:gd name="T26" fmla="*/ 13 w 137"/>
                    <a:gd name="T27" fmla="*/ 110 h 137"/>
                    <a:gd name="T28" fmla="*/ 4 w 137"/>
                    <a:gd name="T29" fmla="*/ 90 h 137"/>
                    <a:gd name="T30" fmla="*/ 0 w 137"/>
                    <a:gd name="T31" fmla="*/ 69 h 137"/>
                    <a:gd name="T32" fmla="*/ 4 w 137"/>
                    <a:gd name="T33" fmla="*/ 47 h 137"/>
                    <a:gd name="T34" fmla="*/ 13 w 137"/>
                    <a:gd name="T35" fmla="*/ 29 h 137"/>
                    <a:gd name="T36" fmla="*/ 27 w 137"/>
                    <a:gd name="T37" fmla="*/ 13 h 137"/>
                    <a:gd name="T38" fmla="*/ 47 w 137"/>
                    <a:gd name="T39" fmla="*/ 4 h 137"/>
                    <a:gd name="T40" fmla="*/ 69 w 137"/>
                    <a:gd name="T41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37" h="137">
                      <a:moveTo>
                        <a:pt x="69" y="0"/>
                      </a:moveTo>
                      <a:lnTo>
                        <a:pt x="90" y="4"/>
                      </a:lnTo>
                      <a:lnTo>
                        <a:pt x="110" y="13"/>
                      </a:lnTo>
                      <a:lnTo>
                        <a:pt x="124" y="29"/>
                      </a:lnTo>
                      <a:lnTo>
                        <a:pt x="135" y="47"/>
                      </a:lnTo>
                      <a:lnTo>
                        <a:pt x="137" y="69"/>
                      </a:lnTo>
                      <a:lnTo>
                        <a:pt x="135" y="90"/>
                      </a:lnTo>
                      <a:lnTo>
                        <a:pt x="124" y="110"/>
                      </a:lnTo>
                      <a:lnTo>
                        <a:pt x="110" y="124"/>
                      </a:lnTo>
                      <a:lnTo>
                        <a:pt x="90" y="135"/>
                      </a:lnTo>
                      <a:lnTo>
                        <a:pt x="69" y="137"/>
                      </a:lnTo>
                      <a:lnTo>
                        <a:pt x="47" y="135"/>
                      </a:lnTo>
                      <a:lnTo>
                        <a:pt x="27" y="124"/>
                      </a:lnTo>
                      <a:lnTo>
                        <a:pt x="13" y="110"/>
                      </a:lnTo>
                      <a:lnTo>
                        <a:pt x="4" y="90"/>
                      </a:lnTo>
                      <a:lnTo>
                        <a:pt x="0" y="69"/>
                      </a:lnTo>
                      <a:lnTo>
                        <a:pt x="4" y="47"/>
                      </a:lnTo>
                      <a:lnTo>
                        <a:pt x="13" y="29"/>
                      </a:lnTo>
                      <a:lnTo>
                        <a:pt x="27" y="13"/>
                      </a:lnTo>
                      <a:lnTo>
                        <a:pt x="47" y="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455">
                  <a:extLst>
                    <a:ext uri="{FF2B5EF4-FFF2-40B4-BE49-F238E27FC236}">
                      <a16:creationId xmlns:a16="http://schemas.microsoft.com/office/drawing/2014/main" id="{CF4CC166-AE39-4A7B-BFB7-09694D1EA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5363" y="2536825"/>
                  <a:ext cx="249238" cy="52388"/>
                </a:xfrm>
                <a:custGeom>
                  <a:avLst/>
                  <a:gdLst>
                    <a:gd name="T0" fmla="*/ 17 w 157"/>
                    <a:gd name="T1" fmla="*/ 0 h 33"/>
                    <a:gd name="T2" fmla="*/ 141 w 157"/>
                    <a:gd name="T3" fmla="*/ 0 h 33"/>
                    <a:gd name="T4" fmla="*/ 147 w 157"/>
                    <a:gd name="T5" fmla="*/ 2 h 33"/>
                    <a:gd name="T6" fmla="*/ 150 w 157"/>
                    <a:gd name="T7" fmla="*/ 3 h 33"/>
                    <a:gd name="T8" fmla="*/ 154 w 157"/>
                    <a:gd name="T9" fmla="*/ 7 h 33"/>
                    <a:gd name="T10" fmla="*/ 156 w 157"/>
                    <a:gd name="T11" fmla="*/ 11 h 33"/>
                    <a:gd name="T12" fmla="*/ 157 w 157"/>
                    <a:gd name="T13" fmla="*/ 16 h 33"/>
                    <a:gd name="T14" fmla="*/ 156 w 157"/>
                    <a:gd name="T15" fmla="*/ 21 h 33"/>
                    <a:gd name="T16" fmla="*/ 154 w 157"/>
                    <a:gd name="T17" fmla="*/ 27 h 33"/>
                    <a:gd name="T18" fmla="*/ 150 w 157"/>
                    <a:gd name="T19" fmla="*/ 29 h 33"/>
                    <a:gd name="T20" fmla="*/ 147 w 157"/>
                    <a:gd name="T21" fmla="*/ 32 h 33"/>
                    <a:gd name="T22" fmla="*/ 141 w 157"/>
                    <a:gd name="T23" fmla="*/ 33 h 33"/>
                    <a:gd name="T24" fmla="*/ 17 w 157"/>
                    <a:gd name="T25" fmla="*/ 33 h 33"/>
                    <a:gd name="T26" fmla="*/ 12 w 157"/>
                    <a:gd name="T27" fmla="*/ 32 h 33"/>
                    <a:gd name="T28" fmla="*/ 6 w 157"/>
                    <a:gd name="T29" fmla="*/ 29 h 33"/>
                    <a:gd name="T30" fmla="*/ 4 w 157"/>
                    <a:gd name="T31" fmla="*/ 27 h 33"/>
                    <a:gd name="T32" fmla="*/ 1 w 157"/>
                    <a:gd name="T33" fmla="*/ 21 h 33"/>
                    <a:gd name="T34" fmla="*/ 0 w 157"/>
                    <a:gd name="T35" fmla="*/ 16 h 33"/>
                    <a:gd name="T36" fmla="*/ 1 w 157"/>
                    <a:gd name="T37" fmla="*/ 11 h 33"/>
                    <a:gd name="T38" fmla="*/ 4 w 157"/>
                    <a:gd name="T39" fmla="*/ 7 h 33"/>
                    <a:gd name="T40" fmla="*/ 6 w 157"/>
                    <a:gd name="T41" fmla="*/ 3 h 33"/>
                    <a:gd name="T42" fmla="*/ 12 w 157"/>
                    <a:gd name="T43" fmla="*/ 2 h 33"/>
                    <a:gd name="T44" fmla="*/ 17 w 157"/>
                    <a:gd name="T4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3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7" y="2"/>
                      </a:lnTo>
                      <a:lnTo>
                        <a:pt x="150" y="3"/>
                      </a:lnTo>
                      <a:lnTo>
                        <a:pt x="154" y="7"/>
                      </a:lnTo>
                      <a:lnTo>
                        <a:pt x="156" y="11"/>
                      </a:lnTo>
                      <a:lnTo>
                        <a:pt x="157" y="16"/>
                      </a:lnTo>
                      <a:lnTo>
                        <a:pt x="156" y="21"/>
                      </a:lnTo>
                      <a:lnTo>
                        <a:pt x="154" y="27"/>
                      </a:lnTo>
                      <a:lnTo>
                        <a:pt x="150" y="29"/>
                      </a:lnTo>
                      <a:lnTo>
                        <a:pt x="147" y="32"/>
                      </a:lnTo>
                      <a:lnTo>
                        <a:pt x="141" y="33"/>
                      </a:lnTo>
                      <a:lnTo>
                        <a:pt x="17" y="33"/>
                      </a:lnTo>
                      <a:lnTo>
                        <a:pt x="12" y="32"/>
                      </a:lnTo>
                      <a:lnTo>
                        <a:pt x="6" y="29"/>
                      </a:lnTo>
                      <a:lnTo>
                        <a:pt x="4" y="27"/>
                      </a:lnTo>
                      <a:lnTo>
                        <a:pt x="1" y="21"/>
                      </a:lnTo>
                      <a:lnTo>
                        <a:pt x="0" y="16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2" y="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456">
                  <a:extLst>
                    <a:ext uri="{FF2B5EF4-FFF2-40B4-BE49-F238E27FC236}">
                      <a16:creationId xmlns:a16="http://schemas.microsoft.com/office/drawing/2014/main" id="{B5291E61-98DA-47CE-A8A9-0D6147999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5363" y="2297113"/>
                  <a:ext cx="249238" cy="50800"/>
                </a:xfrm>
                <a:custGeom>
                  <a:avLst/>
                  <a:gdLst>
                    <a:gd name="T0" fmla="*/ 17 w 157"/>
                    <a:gd name="T1" fmla="*/ 0 h 32"/>
                    <a:gd name="T2" fmla="*/ 141 w 157"/>
                    <a:gd name="T3" fmla="*/ 0 h 32"/>
                    <a:gd name="T4" fmla="*/ 147 w 157"/>
                    <a:gd name="T5" fmla="*/ 1 h 32"/>
                    <a:gd name="T6" fmla="*/ 150 w 157"/>
                    <a:gd name="T7" fmla="*/ 3 h 32"/>
                    <a:gd name="T8" fmla="*/ 154 w 157"/>
                    <a:gd name="T9" fmla="*/ 7 h 32"/>
                    <a:gd name="T10" fmla="*/ 156 w 157"/>
                    <a:gd name="T11" fmla="*/ 11 h 32"/>
                    <a:gd name="T12" fmla="*/ 157 w 157"/>
                    <a:gd name="T13" fmla="*/ 17 h 32"/>
                    <a:gd name="T14" fmla="*/ 156 w 157"/>
                    <a:gd name="T15" fmla="*/ 22 h 32"/>
                    <a:gd name="T16" fmla="*/ 154 w 157"/>
                    <a:gd name="T17" fmla="*/ 26 h 32"/>
                    <a:gd name="T18" fmla="*/ 150 w 157"/>
                    <a:gd name="T19" fmla="*/ 30 h 32"/>
                    <a:gd name="T20" fmla="*/ 147 w 157"/>
                    <a:gd name="T21" fmla="*/ 32 h 32"/>
                    <a:gd name="T22" fmla="*/ 141 w 157"/>
                    <a:gd name="T23" fmla="*/ 32 h 32"/>
                    <a:gd name="T24" fmla="*/ 17 w 157"/>
                    <a:gd name="T25" fmla="*/ 32 h 32"/>
                    <a:gd name="T26" fmla="*/ 12 w 157"/>
                    <a:gd name="T27" fmla="*/ 32 h 32"/>
                    <a:gd name="T28" fmla="*/ 6 w 157"/>
                    <a:gd name="T29" fmla="*/ 30 h 32"/>
                    <a:gd name="T30" fmla="*/ 4 w 157"/>
                    <a:gd name="T31" fmla="*/ 26 h 32"/>
                    <a:gd name="T32" fmla="*/ 1 w 157"/>
                    <a:gd name="T33" fmla="*/ 22 h 32"/>
                    <a:gd name="T34" fmla="*/ 0 w 157"/>
                    <a:gd name="T35" fmla="*/ 17 h 32"/>
                    <a:gd name="T36" fmla="*/ 1 w 157"/>
                    <a:gd name="T37" fmla="*/ 11 h 32"/>
                    <a:gd name="T38" fmla="*/ 4 w 157"/>
                    <a:gd name="T39" fmla="*/ 7 h 32"/>
                    <a:gd name="T40" fmla="*/ 6 w 157"/>
                    <a:gd name="T41" fmla="*/ 3 h 32"/>
                    <a:gd name="T42" fmla="*/ 12 w 157"/>
                    <a:gd name="T43" fmla="*/ 1 h 32"/>
                    <a:gd name="T44" fmla="*/ 17 w 157"/>
                    <a:gd name="T4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7" h="32">
                      <a:moveTo>
                        <a:pt x="17" y="0"/>
                      </a:moveTo>
                      <a:lnTo>
                        <a:pt x="141" y="0"/>
                      </a:lnTo>
                      <a:lnTo>
                        <a:pt x="147" y="1"/>
                      </a:lnTo>
                      <a:lnTo>
                        <a:pt x="150" y="3"/>
                      </a:lnTo>
                      <a:lnTo>
                        <a:pt x="154" y="7"/>
                      </a:lnTo>
                      <a:lnTo>
                        <a:pt x="156" y="11"/>
                      </a:lnTo>
                      <a:lnTo>
                        <a:pt x="157" y="17"/>
                      </a:lnTo>
                      <a:lnTo>
                        <a:pt x="156" y="22"/>
                      </a:lnTo>
                      <a:lnTo>
                        <a:pt x="154" y="26"/>
                      </a:lnTo>
                      <a:lnTo>
                        <a:pt x="150" y="30"/>
                      </a:lnTo>
                      <a:lnTo>
                        <a:pt x="147" y="32"/>
                      </a:lnTo>
                      <a:lnTo>
                        <a:pt x="141" y="32"/>
                      </a:lnTo>
                      <a:lnTo>
                        <a:pt x="17" y="32"/>
                      </a:lnTo>
                      <a:lnTo>
                        <a:pt x="12" y="32"/>
                      </a:lnTo>
                      <a:lnTo>
                        <a:pt x="6" y="30"/>
                      </a:lnTo>
                      <a:lnTo>
                        <a:pt x="4" y="26"/>
                      </a:lnTo>
                      <a:lnTo>
                        <a:pt x="1" y="22"/>
                      </a:lnTo>
                      <a:lnTo>
                        <a:pt x="0" y="17"/>
                      </a:lnTo>
                      <a:lnTo>
                        <a:pt x="1" y="11"/>
                      </a:lnTo>
                      <a:lnTo>
                        <a:pt x="4" y="7"/>
                      </a:lnTo>
                      <a:lnTo>
                        <a:pt x="6" y="3"/>
                      </a:lnTo>
                      <a:lnTo>
                        <a:pt x="12" y="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457">
                  <a:extLst>
                    <a:ext uri="{FF2B5EF4-FFF2-40B4-BE49-F238E27FC236}">
                      <a16:creationId xmlns:a16="http://schemas.microsoft.com/office/drawing/2014/main" id="{DF16D539-A59C-4F0F-833B-12CAB30505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838" y="2263775"/>
                  <a:ext cx="177800" cy="306388"/>
                </a:xfrm>
                <a:custGeom>
                  <a:avLst/>
                  <a:gdLst>
                    <a:gd name="T0" fmla="*/ 66 w 112"/>
                    <a:gd name="T1" fmla="*/ 151 h 193"/>
                    <a:gd name="T2" fmla="*/ 75 w 112"/>
                    <a:gd name="T3" fmla="*/ 149 h 193"/>
                    <a:gd name="T4" fmla="*/ 80 w 112"/>
                    <a:gd name="T5" fmla="*/ 142 h 193"/>
                    <a:gd name="T6" fmla="*/ 83 w 112"/>
                    <a:gd name="T7" fmla="*/ 133 h 193"/>
                    <a:gd name="T8" fmla="*/ 74 w 112"/>
                    <a:gd name="T9" fmla="*/ 116 h 193"/>
                    <a:gd name="T10" fmla="*/ 53 w 112"/>
                    <a:gd name="T11" fmla="*/ 38 h 193"/>
                    <a:gd name="T12" fmla="*/ 41 w 112"/>
                    <a:gd name="T13" fmla="*/ 41 h 193"/>
                    <a:gd name="T14" fmla="*/ 34 w 112"/>
                    <a:gd name="T15" fmla="*/ 49 h 193"/>
                    <a:gd name="T16" fmla="*/ 34 w 112"/>
                    <a:gd name="T17" fmla="*/ 60 h 193"/>
                    <a:gd name="T18" fmla="*/ 40 w 112"/>
                    <a:gd name="T19" fmla="*/ 66 h 193"/>
                    <a:gd name="T20" fmla="*/ 47 w 112"/>
                    <a:gd name="T21" fmla="*/ 72 h 193"/>
                    <a:gd name="T22" fmla="*/ 53 w 112"/>
                    <a:gd name="T23" fmla="*/ 38 h 193"/>
                    <a:gd name="T24" fmla="*/ 62 w 112"/>
                    <a:gd name="T25" fmla="*/ 0 h 193"/>
                    <a:gd name="T26" fmla="*/ 66 w 112"/>
                    <a:gd name="T27" fmla="*/ 2 h 193"/>
                    <a:gd name="T28" fmla="*/ 67 w 112"/>
                    <a:gd name="T29" fmla="*/ 11 h 193"/>
                    <a:gd name="T30" fmla="*/ 88 w 112"/>
                    <a:gd name="T31" fmla="*/ 14 h 193"/>
                    <a:gd name="T32" fmla="*/ 105 w 112"/>
                    <a:gd name="T33" fmla="*/ 23 h 193"/>
                    <a:gd name="T34" fmla="*/ 108 w 112"/>
                    <a:gd name="T35" fmla="*/ 32 h 193"/>
                    <a:gd name="T36" fmla="*/ 105 w 112"/>
                    <a:gd name="T37" fmla="*/ 39 h 193"/>
                    <a:gd name="T38" fmla="*/ 101 w 112"/>
                    <a:gd name="T39" fmla="*/ 44 h 193"/>
                    <a:gd name="T40" fmla="*/ 94 w 112"/>
                    <a:gd name="T41" fmla="*/ 47 h 193"/>
                    <a:gd name="T42" fmla="*/ 84 w 112"/>
                    <a:gd name="T43" fmla="*/ 41 h 193"/>
                    <a:gd name="T44" fmla="*/ 67 w 112"/>
                    <a:gd name="T45" fmla="*/ 38 h 193"/>
                    <a:gd name="T46" fmla="*/ 77 w 112"/>
                    <a:gd name="T47" fmla="*/ 83 h 193"/>
                    <a:gd name="T48" fmla="*/ 97 w 112"/>
                    <a:gd name="T49" fmla="*/ 95 h 193"/>
                    <a:gd name="T50" fmla="*/ 110 w 112"/>
                    <a:gd name="T51" fmla="*/ 115 h 193"/>
                    <a:gd name="T52" fmla="*/ 109 w 112"/>
                    <a:gd name="T53" fmla="*/ 145 h 193"/>
                    <a:gd name="T54" fmla="*/ 94 w 112"/>
                    <a:gd name="T55" fmla="*/ 168 h 193"/>
                    <a:gd name="T56" fmla="*/ 67 w 112"/>
                    <a:gd name="T57" fmla="*/ 180 h 193"/>
                    <a:gd name="T58" fmla="*/ 66 w 112"/>
                    <a:gd name="T59" fmla="*/ 189 h 193"/>
                    <a:gd name="T60" fmla="*/ 62 w 112"/>
                    <a:gd name="T61" fmla="*/ 192 h 193"/>
                    <a:gd name="T62" fmla="*/ 55 w 112"/>
                    <a:gd name="T63" fmla="*/ 192 h 193"/>
                    <a:gd name="T64" fmla="*/ 51 w 112"/>
                    <a:gd name="T65" fmla="*/ 187 h 193"/>
                    <a:gd name="T66" fmla="*/ 30 w 112"/>
                    <a:gd name="T67" fmla="*/ 178 h 193"/>
                    <a:gd name="T68" fmla="*/ 4 w 112"/>
                    <a:gd name="T69" fmla="*/ 161 h 193"/>
                    <a:gd name="T70" fmla="*/ 2 w 112"/>
                    <a:gd name="T71" fmla="*/ 148 h 193"/>
                    <a:gd name="T72" fmla="*/ 4 w 112"/>
                    <a:gd name="T73" fmla="*/ 140 h 193"/>
                    <a:gd name="T74" fmla="*/ 11 w 112"/>
                    <a:gd name="T75" fmla="*/ 136 h 193"/>
                    <a:gd name="T76" fmla="*/ 21 w 112"/>
                    <a:gd name="T77" fmla="*/ 137 h 193"/>
                    <a:gd name="T78" fmla="*/ 38 w 112"/>
                    <a:gd name="T79" fmla="*/ 149 h 193"/>
                    <a:gd name="T80" fmla="*/ 51 w 112"/>
                    <a:gd name="T81" fmla="*/ 106 h 193"/>
                    <a:gd name="T82" fmla="*/ 29 w 112"/>
                    <a:gd name="T83" fmla="*/ 96 h 193"/>
                    <a:gd name="T84" fmla="*/ 12 w 112"/>
                    <a:gd name="T85" fmla="*/ 82 h 193"/>
                    <a:gd name="T86" fmla="*/ 5 w 112"/>
                    <a:gd name="T87" fmla="*/ 57 h 193"/>
                    <a:gd name="T88" fmla="*/ 15 w 112"/>
                    <a:gd name="T89" fmla="*/ 30 h 193"/>
                    <a:gd name="T90" fmla="*/ 37 w 112"/>
                    <a:gd name="T91" fmla="*/ 14 h 193"/>
                    <a:gd name="T92" fmla="*/ 51 w 112"/>
                    <a:gd name="T93" fmla="*/ 5 h 193"/>
                    <a:gd name="T94" fmla="*/ 55 w 112"/>
                    <a:gd name="T95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2" h="193">
                      <a:moveTo>
                        <a:pt x="66" y="111"/>
                      </a:moveTo>
                      <a:lnTo>
                        <a:pt x="66" y="151"/>
                      </a:lnTo>
                      <a:lnTo>
                        <a:pt x="70" y="150"/>
                      </a:lnTo>
                      <a:lnTo>
                        <a:pt x="75" y="149"/>
                      </a:lnTo>
                      <a:lnTo>
                        <a:pt x="77" y="146"/>
                      </a:lnTo>
                      <a:lnTo>
                        <a:pt x="80" y="142"/>
                      </a:lnTo>
                      <a:lnTo>
                        <a:pt x="83" y="138"/>
                      </a:lnTo>
                      <a:lnTo>
                        <a:pt x="83" y="133"/>
                      </a:lnTo>
                      <a:lnTo>
                        <a:pt x="80" y="123"/>
                      </a:lnTo>
                      <a:lnTo>
                        <a:pt x="74" y="116"/>
                      </a:lnTo>
                      <a:lnTo>
                        <a:pt x="66" y="111"/>
                      </a:lnTo>
                      <a:close/>
                      <a:moveTo>
                        <a:pt x="53" y="38"/>
                      </a:moveTo>
                      <a:lnTo>
                        <a:pt x="46" y="40"/>
                      </a:lnTo>
                      <a:lnTo>
                        <a:pt x="41" y="41"/>
                      </a:lnTo>
                      <a:lnTo>
                        <a:pt x="37" y="45"/>
                      </a:lnTo>
                      <a:lnTo>
                        <a:pt x="34" y="49"/>
                      </a:lnTo>
                      <a:lnTo>
                        <a:pt x="34" y="55"/>
                      </a:lnTo>
                      <a:lnTo>
                        <a:pt x="34" y="60"/>
                      </a:lnTo>
                      <a:lnTo>
                        <a:pt x="37" y="64"/>
                      </a:lnTo>
                      <a:lnTo>
                        <a:pt x="40" y="66"/>
                      </a:lnTo>
                      <a:lnTo>
                        <a:pt x="43" y="69"/>
                      </a:lnTo>
                      <a:lnTo>
                        <a:pt x="47" y="72"/>
                      </a:lnTo>
                      <a:lnTo>
                        <a:pt x="53" y="74"/>
                      </a:lnTo>
                      <a:lnTo>
                        <a:pt x="53" y="38"/>
                      </a:lnTo>
                      <a:close/>
                      <a:moveTo>
                        <a:pt x="59" y="0"/>
                      </a:moveTo>
                      <a:lnTo>
                        <a:pt x="62" y="0"/>
                      </a:lnTo>
                      <a:lnTo>
                        <a:pt x="64" y="1"/>
                      </a:lnTo>
                      <a:lnTo>
                        <a:pt x="66" y="2"/>
                      </a:lnTo>
                      <a:lnTo>
                        <a:pt x="67" y="5"/>
                      </a:lnTo>
                      <a:lnTo>
                        <a:pt x="67" y="11"/>
                      </a:lnTo>
                      <a:lnTo>
                        <a:pt x="77" y="11"/>
                      </a:lnTo>
                      <a:lnTo>
                        <a:pt x="88" y="14"/>
                      </a:lnTo>
                      <a:lnTo>
                        <a:pt x="97" y="18"/>
                      </a:lnTo>
                      <a:lnTo>
                        <a:pt x="105" y="23"/>
                      </a:lnTo>
                      <a:lnTo>
                        <a:pt x="108" y="30"/>
                      </a:lnTo>
                      <a:lnTo>
                        <a:pt x="108" y="32"/>
                      </a:lnTo>
                      <a:lnTo>
                        <a:pt x="106" y="35"/>
                      </a:lnTo>
                      <a:lnTo>
                        <a:pt x="105" y="39"/>
                      </a:lnTo>
                      <a:lnTo>
                        <a:pt x="104" y="41"/>
                      </a:lnTo>
                      <a:lnTo>
                        <a:pt x="101" y="44"/>
                      </a:lnTo>
                      <a:lnTo>
                        <a:pt x="98" y="45"/>
                      </a:lnTo>
                      <a:lnTo>
                        <a:pt x="94" y="47"/>
                      </a:lnTo>
                      <a:lnTo>
                        <a:pt x="91" y="45"/>
                      </a:lnTo>
                      <a:lnTo>
                        <a:pt x="84" y="41"/>
                      </a:lnTo>
                      <a:lnTo>
                        <a:pt x="77" y="39"/>
                      </a:lnTo>
                      <a:lnTo>
                        <a:pt x="67" y="38"/>
                      </a:lnTo>
                      <a:lnTo>
                        <a:pt x="67" y="79"/>
                      </a:lnTo>
                      <a:lnTo>
                        <a:pt x="77" y="83"/>
                      </a:lnTo>
                      <a:lnTo>
                        <a:pt x="88" y="89"/>
                      </a:lnTo>
                      <a:lnTo>
                        <a:pt x="97" y="95"/>
                      </a:lnTo>
                      <a:lnTo>
                        <a:pt x="105" y="104"/>
                      </a:lnTo>
                      <a:lnTo>
                        <a:pt x="110" y="115"/>
                      </a:lnTo>
                      <a:lnTo>
                        <a:pt x="112" y="129"/>
                      </a:lnTo>
                      <a:lnTo>
                        <a:pt x="109" y="145"/>
                      </a:lnTo>
                      <a:lnTo>
                        <a:pt x="104" y="158"/>
                      </a:lnTo>
                      <a:lnTo>
                        <a:pt x="94" y="168"/>
                      </a:lnTo>
                      <a:lnTo>
                        <a:pt x="81" y="175"/>
                      </a:lnTo>
                      <a:lnTo>
                        <a:pt x="67" y="180"/>
                      </a:lnTo>
                      <a:lnTo>
                        <a:pt x="67" y="187"/>
                      </a:lnTo>
                      <a:lnTo>
                        <a:pt x="66" y="189"/>
                      </a:lnTo>
                      <a:lnTo>
                        <a:pt x="64" y="191"/>
                      </a:lnTo>
                      <a:lnTo>
                        <a:pt x="62" y="192"/>
                      </a:lnTo>
                      <a:lnTo>
                        <a:pt x="59" y="193"/>
                      </a:lnTo>
                      <a:lnTo>
                        <a:pt x="55" y="192"/>
                      </a:lnTo>
                      <a:lnTo>
                        <a:pt x="53" y="189"/>
                      </a:lnTo>
                      <a:lnTo>
                        <a:pt x="51" y="187"/>
                      </a:lnTo>
                      <a:lnTo>
                        <a:pt x="51" y="180"/>
                      </a:lnTo>
                      <a:lnTo>
                        <a:pt x="30" y="178"/>
                      </a:lnTo>
                      <a:lnTo>
                        <a:pt x="15" y="170"/>
                      </a:lnTo>
                      <a:lnTo>
                        <a:pt x="4" y="161"/>
                      </a:lnTo>
                      <a:lnTo>
                        <a:pt x="0" y="151"/>
                      </a:lnTo>
                      <a:lnTo>
                        <a:pt x="2" y="148"/>
                      </a:lnTo>
                      <a:lnTo>
                        <a:pt x="3" y="144"/>
                      </a:lnTo>
                      <a:lnTo>
                        <a:pt x="4" y="140"/>
                      </a:lnTo>
                      <a:lnTo>
                        <a:pt x="7" y="137"/>
                      </a:lnTo>
                      <a:lnTo>
                        <a:pt x="11" y="136"/>
                      </a:lnTo>
                      <a:lnTo>
                        <a:pt x="15" y="134"/>
                      </a:lnTo>
                      <a:lnTo>
                        <a:pt x="21" y="137"/>
                      </a:lnTo>
                      <a:lnTo>
                        <a:pt x="28" y="142"/>
                      </a:lnTo>
                      <a:lnTo>
                        <a:pt x="38" y="149"/>
                      </a:lnTo>
                      <a:lnTo>
                        <a:pt x="51" y="153"/>
                      </a:lnTo>
                      <a:lnTo>
                        <a:pt x="51" y="106"/>
                      </a:lnTo>
                      <a:lnTo>
                        <a:pt x="40" y="100"/>
                      </a:lnTo>
                      <a:lnTo>
                        <a:pt x="29" y="96"/>
                      </a:lnTo>
                      <a:lnTo>
                        <a:pt x="20" y="90"/>
                      </a:lnTo>
                      <a:lnTo>
                        <a:pt x="12" y="82"/>
                      </a:lnTo>
                      <a:lnTo>
                        <a:pt x="7" y="72"/>
                      </a:lnTo>
                      <a:lnTo>
                        <a:pt x="5" y="57"/>
                      </a:lnTo>
                      <a:lnTo>
                        <a:pt x="8" y="41"/>
                      </a:lnTo>
                      <a:lnTo>
                        <a:pt x="15" y="30"/>
                      </a:lnTo>
                      <a:lnTo>
                        <a:pt x="25" y="21"/>
                      </a:lnTo>
                      <a:lnTo>
                        <a:pt x="37" y="14"/>
                      </a:lnTo>
                      <a:lnTo>
                        <a:pt x="51" y="11"/>
                      </a:lnTo>
                      <a:lnTo>
                        <a:pt x="51" y="5"/>
                      </a:lnTo>
                      <a:lnTo>
                        <a:pt x="53" y="2"/>
                      </a:lnTo>
                      <a:lnTo>
                        <a:pt x="5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4DA95B69-75D5-4CAE-8442-76A511EFCC63}"/>
                  </a:ext>
                </a:extLst>
              </p:cNvPr>
              <p:cNvSpPr/>
              <p:nvPr/>
            </p:nvSpPr>
            <p:spPr>
              <a:xfrm>
                <a:off x="2951280" y="2237852"/>
                <a:ext cx="1742620" cy="17426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91A9680A-27C0-4A2E-9526-CCB364319F29}"/>
                  </a:ext>
                </a:extLst>
              </p:cNvPr>
              <p:cNvGrpSpPr/>
              <p:nvPr/>
            </p:nvGrpSpPr>
            <p:grpSpPr>
              <a:xfrm>
                <a:off x="3146993" y="2553460"/>
                <a:ext cx="1395099" cy="992860"/>
                <a:chOff x="5289550" y="534029"/>
                <a:chExt cx="1631950" cy="1161421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FCF15402-AFE3-4BAE-ADE2-90479FFDCF3A}"/>
                    </a:ext>
                  </a:extLst>
                </p:cNvPr>
                <p:cNvSpPr/>
                <p:nvPr/>
              </p:nvSpPr>
              <p:spPr>
                <a:xfrm>
                  <a:off x="5669280" y="534029"/>
                  <a:ext cx="419100" cy="243840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2EC49583-919F-4256-A313-56CEB3550EF6}"/>
                    </a:ext>
                  </a:extLst>
                </p:cNvPr>
                <p:cNvSpPr/>
                <p:nvPr/>
              </p:nvSpPr>
              <p:spPr>
                <a:xfrm>
                  <a:off x="5669280" y="686429"/>
                  <a:ext cx="853440" cy="541020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637077FF-7999-42C6-A47A-842A93AC5A1E}"/>
                    </a:ext>
                  </a:extLst>
                </p:cNvPr>
                <p:cNvSpPr/>
                <p:nvPr/>
              </p:nvSpPr>
              <p:spPr>
                <a:xfrm>
                  <a:off x="5705559" y="607054"/>
                  <a:ext cx="218389" cy="2184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79D3779-645F-4D41-AA4F-A108ED838C28}"/>
                    </a:ext>
                  </a:extLst>
                </p:cNvPr>
                <p:cNvSpPr txBox="1"/>
                <p:nvPr/>
              </p:nvSpPr>
              <p:spPr>
                <a:xfrm>
                  <a:off x="5736131" y="772273"/>
                  <a:ext cx="5982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FTP</a:t>
                  </a:r>
                  <a:endPara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44F9B569-0265-46F5-800A-D420E8372013}"/>
                    </a:ext>
                  </a:extLst>
                </p:cNvPr>
                <p:cNvCxnSpPr>
                  <a:stCxn id="37" idx="2"/>
                </p:cNvCxnSpPr>
                <p:nvPr/>
              </p:nvCxnSpPr>
              <p:spPr>
                <a:xfrm>
                  <a:off x="6096000" y="1227449"/>
                  <a:ext cx="0" cy="41720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7F11D92F-B812-466D-9575-F980AB43C28D}"/>
                    </a:ext>
                  </a:extLst>
                </p:cNvPr>
                <p:cNvCxnSpPr/>
                <p:nvPr/>
              </p:nvCxnSpPr>
              <p:spPr>
                <a:xfrm>
                  <a:off x="5317021" y="1622425"/>
                  <a:ext cx="1557958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DCABB46A-754E-48F3-8EA6-B7BB0B71FF51}"/>
                    </a:ext>
                  </a:extLst>
                </p:cNvPr>
                <p:cNvSpPr/>
                <p:nvPr/>
              </p:nvSpPr>
              <p:spPr>
                <a:xfrm>
                  <a:off x="5289550" y="1549400"/>
                  <a:ext cx="146050" cy="146050"/>
                </a:xfrm>
                <a:prstGeom prst="rect">
                  <a:avLst/>
                </a:prstGeom>
                <a:solidFill>
                  <a:srgbClr val="61F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C0BD5EF9-6D7A-4FB1-A2EF-E32FDD2E404A}"/>
                    </a:ext>
                  </a:extLst>
                </p:cNvPr>
                <p:cNvSpPr/>
                <p:nvPr/>
              </p:nvSpPr>
              <p:spPr>
                <a:xfrm>
                  <a:off x="6022975" y="1549400"/>
                  <a:ext cx="146050" cy="146050"/>
                </a:xfrm>
                <a:prstGeom prst="rect">
                  <a:avLst/>
                </a:prstGeom>
                <a:solidFill>
                  <a:srgbClr val="61F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8FAEAD36-8A46-4131-8EEF-0060876335B4}"/>
                    </a:ext>
                  </a:extLst>
                </p:cNvPr>
                <p:cNvSpPr/>
                <p:nvPr/>
              </p:nvSpPr>
              <p:spPr>
                <a:xfrm>
                  <a:off x="6775450" y="1549400"/>
                  <a:ext cx="146050" cy="146050"/>
                </a:xfrm>
                <a:prstGeom prst="rect">
                  <a:avLst/>
                </a:prstGeom>
                <a:solidFill>
                  <a:srgbClr val="61F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ADBAD9C-B30B-478F-A6D6-FA6A16AA9E3D}"/>
                </a:ext>
              </a:extLst>
            </p:cNvPr>
            <p:cNvSpPr txBox="1"/>
            <p:nvPr/>
          </p:nvSpPr>
          <p:spPr>
            <a:xfrm>
              <a:off x="2713985" y="4346337"/>
              <a:ext cx="24350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spcBef>
                  <a:spcPts val="1000"/>
                </a:spcBef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algn="ctr"/>
              <a:r>
                <a:rPr lang="en-US" altLang="ko-KR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 FTP </a:t>
              </a:r>
              <a:r>
                <a:rPr lang="ko-KR" altLang="en-US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 공유 </a:t>
              </a:r>
              <a:r>
                <a:rPr lang="en-US" altLang="ko-KR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F0446D9-7C9C-49DF-B05F-A48CD0DD1782}"/>
              </a:ext>
            </a:extLst>
          </p:cNvPr>
          <p:cNvGrpSpPr/>
          <p:nvPr/>
        </p:nvGrpSpPr>
        <p:grpSpPr>
          <a:xfrm>
            <a:off x="9257204" y="2149352"/>
            <a:ext cx="2435036" cy="2731264"/>
            <a:chOff x="9328145" y="2138293"/>
            <a:chExt cx="2435036" cy="273126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C72F6CA-354C-4674-9BC0-F04433BAD481}"/>
                </a:ext>
              </a:extLst>
            </p:cNvPr>
            <p:cNvGrpSpPr/>
            <p:nvPr/>
          </p:nvGrpSpPr>
          <p:grpSpPr>
            <a:xfrm>
              <a:off x="9581691" y="2138293"/>
              <a:ext cx="1927945" cy="1926094"/>
              <a:chOff x="5689600" y="3738563"/>
              <a:chExt cx="1654175" cy="1652588"/>
            </a:xfrm>
          </p:grpSpPr>
          <p:sp>
            <p:nvSpPr>
              <p:cNvPr id="40" name="Freeform 543">
                <a:extLst>
                  <a:ext uri="{FF2B5EF4-FFF2-40B4-BE49-F238E27FC236}">
                    <a16:creationId xmlns:a16="http://schemas.microsoft.com/office/drawing/2014/main" id="{95EE7C0A-4FD8-4836-A199-A4AB64466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8" y="3763963"/>
                <a:ext cx="1603375" cy="1601788"/>
              </a:xfrm>
              <a:custGeom>
                <a:avLst/>
                <a:gdLst>
                  <a:gd name="T0" fmla="*/ 504 w 1010"/>
                  <a:gd name="T1" fmla="*/ 0 h 1009"/>
                  <a:gd name="T2" fmla="*/ 568 w 1010"/>
                  <a:gd name="T3" fmla="*/ 4 h 1009"/>
                  <a:gd name="T4" fmla="*/ 629 w 1010"/>
                  <a:gd name="T5" fmla="*/ 15 h 1009"/>
                  <a:gd name="T6" fmla="*/ 688 w 1010"/>
                  <a:gd name="T7" fmla="*/ 34 h 1009"/>
                  <a:gd name="T8" fmla="*/ 743 w 1010"/>
                  <a:gd name="T9" fmla="*/ 59 h 1009"/>
                  <a:gd name="T10" fmla="*/ 794 w 1010"/>
                  <a:gd name="T11" fmla="*/ 90 h 1009"/>
                  <a:gd name="T12" fmla="*/ 839 w 1010"/>
                  <a:gd name="T13" fmla="*/ 127 h 1009"/>
                  <a:gd name="T14" fmla="*/ 883 w 1010"/>
                  <a:gd name="T15" fmla="*/ 169 h 1009"/>
                  <a:gd name="T16" fmla="*/ 919 w 1010"/>
                  <a:gd name="T17" fmla="*/ 216 h 1009"/>
                  <a:gd name="T18" fmla="*/ 951 w 1010"/>
                  <a:gd name="T19" fmla="*/ 267 h 1009"/>
                  <a:gd name="T20" fmla="*/ 976 w 1010"/>
                  <a:gd name="T21" fmla="*/ 322 h 1009"/>
                  <a:gd name="T22" fmla="*/ 994 w 1010"/>
                  <a:gd name="T23" fmla="*/ 381 h 1009"/>
                  <a:gd name="T24" fmla="*/ 1006 w 1010"/>
                  <a:gd name="T25" fmla="*/ 441 h 1009"/>
                  <a:gd name="T26" fmla="*/ 1010 w 1010"/>
                  <a:gd name="T27" fmla="*/ 505 h 1009"/>
                  <a:gd name="T28" fmla="*/ 1006 w 1010"/>
                  <a:gd name="T29" fmla="*/ 568 h 1009"/>
                  <a:gd name="T30" fmla="*/ 994 w 1010"/>
                  <a:gd name="T31" fmla="*/ 628 h 1009"/>
                  <a:gd name="T32" fmla="*/ 976 w 1010"/>
                  <a:gd name="T33" fmla="*/ 687 h 1009"/>
                  <a:gd name="T34" fmla="*/ 951 w 1010"/>
                  <a:gd name="T35" fmla="*/ 742 h 1009"/>
                  <a:gd name="T36" fmla="*/ 919 w 1010"/>
                  <a:gd name="T37" fmla="*/ 793 h 1009"/>
                  <a:gd name="T38" fmla="*/ 883 w 1010"/>
                  <a:gd name="T39" fmla="*/ 840 h 1009"/>
                  <a:gd name="T40" fmla="*/ 839 w 1010"/>
                  <a:gd name="T41" fmla="*/ 882 h 1009"/>
                  <a:gd name="T42" fmla="*/ 794 w 1010"/>
                  <a:gd name="T43" fmla="*/ 919 h 1009"/>
                  <a:gd name="T44" fmla="*/ 743 w 1010"/>
                  <a:gd name="T45" fmla="*/ 950 h 1009"/>
                  <a:gd name="T46" fmla="*/ 688 w 1010"/>
                  <a:gd name="T47" fmla="*/ 975 h 1009"/>
                  <a:gd name="T48" fmla="*/ 629 w 1010"/>
                  <a:gd name="T49" fmla="*/ 993 h 1009"/>
                  <a:gd name="T50" fmla="*/ 568 w 1010"/>
                  <a:gd name="T51" fmla="*/ 1005 h 1009"/>
                  <a:gd name="T52" fmla="*/ 504 w 1010"/>
                  <a:gd name="T53" fmla="*/ 1009 h 1009"/>
                  <a:gd name="T54" fmla="*/ 441 w 1010"/>
                  <a:gd name="T55" fmla="*/ 1005 h 1009"/>
                  <a:gd name="T56" fmla="*/ 380 w 1010"/>
                  <a:gd name="T57" fmla="*/ 993 h 1009"/>
                  <a:gd name="T58" fmla="*/ 322 w 1010"/>
                  <a:gd name="T59" fmla="*/ 975 h 1009"/>
                  <a:gd name="T60" fmla="*/ 267 w 1010"/>
                  <a:gd name="T61" fmla="*/ 950 h 1009"/>
                  <a:gd name="T62" fmla="*/ 216 w 1010"/>
                  <a:gd name="T63" fmla="*/ 919 h 1009"/>
                  <a:gd name="T64" fmla="*/ 169 w 1010"/>
                  <a:gd name="T65" fmla="*/ 882 h 1009"/>
                  <a:gd name="T66" fmla="*/ 127 w 1010"/>
                  <a:gd name="T67" fmla="*/ 840 h 1009"/>
                  <a:gd name="T68" fmla="*/ 91 w 1010"/>
                  <a:gd name="T69" fmla="*/ 793 h 1009"/>
                  <a:gd name="T70" fmla="*/ 59 w 1010"/>
                  <a:gd name="T71" fmla="*/ 742 h 1009"/>
                  <a:gd name="T72" fmla="*/ 34 w 1010"/>
                  <a:gd name="T73" fmla="*/ 687 h 1009"/>
                  <a:gd name="T74" fmla="*/ 16 w 1010"/>
                  <a:gd name="T75" fmla="*/ 628 h 1009"/>
                  <a:gd name="T76" fmla="*/ 4 w 1010"/>
                  <a:gd name="T77" fmla="*/ 568 h 1009"/>
                  <a:gd name="T78" fmla="*/ 0 w 1010"/>
                  <a:gd name="T79" fmla="*/ 505 h 1009"/>
                  <a:gd name="T80" fmla="*/ 4 w 1010"/>
                  <a:gd name="T81" fmla="*/ 441 h 1009"/>
                  <a:gd name="T82" fmla="*/ 16 w 1010"/>
                  <a:gd name="T83" fmla="*/ 381 h 1009"/>
                  <a:gd name="T84" fmla="*/ 34 w 1010"/>
                  <a:gd name="T85" fmla="*/ 322 h 1009"/>
                  <a:gd name="T86" fmla="*/ 59 w 1010"/>
                  <a:gd name="T87" fmla="*/ 267 h 1009"/>
                  <a:gd name="T88" fmla="*/ 91 w 1010"/>
                  <a:gd name="T89" fmla="*/ 216 h 1009"/>
                  <a:gd name="T90" fmla="*/ 127 w 1010"/>
                  <a:gd name="T91" fmla="*/ 169 h 1009"/>
                  <a:gd name="T92" fmla="*/ 169 w 1010"/>
                  <a:gd name="T93" fmla="*/ 127 h 1009"/>
                  <a:gd name="T94" fmla="*/ 216 w 1010"/>
                  <a:gd name="T95" fmla="*/ 90 h 1009"/>
                  <a:gd name="T96" fmla="*/ 267 w 1010"/>
                  <a:gd name="T97" fmla="*/ 59 h 1009"/>
                  <a:gd name="T98" fmla="*/ 322 w 1010"/>
                  <a:gd name="T99" fmla="*/ 34 h 1009"/>
                  <a:gd name="T100" fmla="*/ 380 w 1010"/>
                  <a:gd name="T101" fmla="*/ 15 h 1009"/>
                  <a:gd name="T102" fmla="*/ 441 w 1010"/>
                  <a:gd name="T103" fmla="*/ 4 h 1009"/>
                  <a:gd name="T104" fmla="*/ 504 w 1010"/>
                  <a:gd name="T105" fmla="*/ 0 h 1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0" h="1009">
                    <a:moveTo>
                      <a:pt x="504" y="0"/>
                    </a:moveTo>
                    <a:lnTo>
                      <a:pt x="568" y="4"/>
                    </a:lnTo>
                    <a:lnTo>
                      <a:pt x="629" y="15"/>
                    </a:lnTo>
                    <a:lnTo>
                      <a:pt x="688" y="34"/>
                    </a:lnTo>
                    <a:lnTo>
                      <a:pt x="743" y="59"/>
                    </a:lnTo>
                    <a:lnTo>
                      <a:pt x="794" y="90"/>
                    </a:lnTo>
                    <a:lnTo>
                      <a:pt x="839" y="127"/>
                    </a:lnTo>
                    <a:lnTo>
                      <a:pt x="883" y="169"/>
                    </a:lnTo>
                    <a:lnTo>
                      <a:pt x="919" y="216"/>
                    </a:lnTo>
                    <a:lnTo>
                      <a:pt x="951" y="267"/>
                    </a:lnTo>
                    <a:lnTo>
                      <a:pt x="976" y="322"/>
                    </a:lnTo>
                    <a:lnTo>
                      <a:pt x="994" y="381"/>
                    </a:lnTo>
                    <a:lnTo>
                      <a:pt x="1006" y="441"/>
                    </a:lnTo>
                    <a:lnTo>
                      <a:pt x="1010" y="505"/>
                    </a:lnTo>
                    <a:lnTo>
                      <a:pt x="1006" y="568"/>
                    </a:lnTo>
                    <a:lnTo>
                      <a:pt x="994" y="628"/>
                    </a:lnTo>
                    <a:lnTo>
                      <a:pt x="976" y="687"/>
                    </a:lnTo>
                    <a:lnTo>
                      <a:pt x="951" y="742"/>
                    </a:lnTo>
                    <a:lnTo>
                      <a:pt x="919" y="793"/>
                    </a:lnTo>
                    <a:lnTo>
                      <a:pt x="883" y="840"/>
                    </a:lnTo>
                    <a:lnTo>
                      <a:pt x="839" y="882"/>
                    </a:lnTo>
                    <a:lnTo>
                      <a:pt x="794" y="919"/>
                    </a:lnTo>
                    <a:lnTo>
                      <a:pt x="743" y="950"/>
                    </a:lnTo>
                    <a:lnTo>
                      <a:pt x="688" y="975"/>
                    </a:lnTo>
                    <a:lnTo>
                      <a:pt x="629" y="993"/>
                    </a:lnTo>
                    <a:lnTo>
                      <a:pt x="568" y="1005"/>
                    </a:lnTo>
                    <a:lnTo>
                      <a:pt x="504" y="1009"/>
                    </a:lnTo>
                    <a:lnTo>
                      <a:pt x="441" y="1005"/>
                    </a:lnTo>
                    <a:lnTo>
                      <a:pt x="380" y="993"/>
                    </a:lnTo>
                    <a:lnTo>
                      <a:pt x="322" y="975"/>
                    </a:lnTo>
                    <a:lnTo>
                      <a:pt x="267" y="950"/>
                    </a:lnTo>
                    <a:lnTo>
                      <a:pt x="216" y="919"/>
                    </a:lnTo>
                    <a:lnTo>
                      <a:pt x="169" y="882"/>
                    </a:lnTo>
                    <a:lnTo>
                      <a:pt x="127" y="840"/>
                    </a:lnTo>
                    <a:lnTo>
                      <a:pt x="91" y="793"/>
                    </a:lnTo>
                    <a:lnTo>
                      <a:pt x="59" y="742"/>
                    </a:lnTo>
                    <a:lnTo>
                      <a:pt x="34" y="687"/>
                    </a:lnTo>
                    <a:lnTo>
                      <a:pt x="16" y="628"/>
                    </a:lnTo>
                    <a:lnTo>
                      <a:pt x="4" y="568"/>
                    </a:lnTo>
                    <a:lnTo>
                      <a:pt x="0" y="505"/>
                    </a:lnTo>
                    <a:lnTo>
                      <a:pt x="4" y="441"/>
                    </a:lnTo>
                    <a:lnTo>
                      <a:pt x="16" y="381"/>
                    </a:lnTo>
                    <a:lnTo>
                      <a:pt x="34" y="322"/>
                    </a:lnTo>
                    <a:lnTo>
                      <a:pt x="59" y="267"/>
                    </a:lnTo>
                    <a:lnTo>
                      <a:pt x="91" y="216"/>
                    </a:lnTo>
                    <a:lnTo>
                      <a:pt x="127" y="169"/>
                    </a:lnTo>
                    <a:lnTo>
                      <a:pt x="169" y="127"/>
                    </a:lnTo>
                    <a:lnTo>
                      <a:pt x="216" y="90"/>
                    </a:lnTo>
                    <a:lnTo>
                      <a:pt x="267" y="59"/>
                    </a:lnTo>
                    <a:lnTo>
                      <a:pt x="322" y="34"/>
                    </a:lnTo>
                    <a:lnTo>
                      <a:pt x="380" y="15"/>
                    </a:lnTo>
                    <a:lnTo>
                      <a:pt x="441" y="4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544">
                <a:extLst>
                  <a:ext uri="{FF2B5EF4-FFF2-40B4-BE49-F238E27FC236}">
                    <a16:creationId xmlns:a16="http://schemas.microsoft.com/office/drawing/2014/main" id="{8EA6D308-8908-49A8-AE26-64C3A123DE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9600" y="3738563"/>
                <a:ext cx="1654175" cy="1652588"/>
              </a:xfrm>
              <a:custGeom>
                <a:avLst/>
                <a:gdLst>
                  <a:gd name="T0" fmla="*/ 465 w 1042"/>
                  <a:gd name="T1" fmla="*/ 35 h 1041"/>
                  <a:gd name="T2" fmla="*/ 358 w 1042"/>
                  <a:gd name="T3" fmla="*/ 60 h 1041"/>
                  <a:gd name="T4" fmla="*/ 259 w 1042"/>
                  <a:gd name="T5" fmla="*/ 107 h 1041"/>
                  <a:gd name="T6" fmla="*/ 176 w 1042"/>
                  <a:gd name="T7" fmla="*/ 175 h 1041"/>
                  <a:gd name="T8" fmla="*/ 109 w 1042"/>
                  <a:gd name="T9" fmla="*/ 259 h 1041"/>
                  <a:gd name="T10" fmla="*/ 62 w 1042"/>
                  <a:gd name="T11" fmla="*/ 356 h 1041"/>
                  <a:gd name="T12" fmla="*/ 37 w 1042"/>
                  <a:gd name="T13" fmla="*/ 463 h 1041"/>
                  <a:gd name="T14" fmla="*/ 37 w 1042"/>
                  <a:gd name="T15" fmla="*/ 577 h 1041"/>
                  <a:gd name="T16" fmla="*/ 62 w 1042"/>
                  <a:gd name="T17" fmla="*/ 685 h 1041"/>
                  <a:gd name="T18" fmla="*/ 109 w 1042"/>
                  <a:gd name="T19" fmla="*/ 783 h 1041"/>
                  <a:gd name="T20" fmla="*/ 176 w 1042"/>
                  <a:gd name="T21" fmla="*/ 865 h 1041"/>
                  <a:gd name="T22" fmla="*/ 259 w 1042"/>
                  <a:gd name="T23" fmla="*/ 933 h 1041"/>
                  <a:gd name="T24" fmla="*/ 358 w 1042"/>
                  <a:gd name="T25" fmla="*/ 981 h 1041"/>
                  <a:gd name="T26" fmla="*/ 465 w 1042"/>
                  <a:gd name="T27" fmla="*/ 1005 h 1041"/>
                  <a:gd name="T28" fmla="*/ 579 w 1042"/>
                  <a:gd name="T29" fmla="*/ 1005 h 1041"/>
                  <a:gd name="T30" fmla="*/ 686 w 1042"/>
                  <a:gd name="T31" fmla="*/ 981 h 1041"/>
                  <a:gd name="T32" fmla="*/ 783 w 1042"/>
                  <a:gd name="T33" fmla="*/ 933 h 1041"/>
                  <a:gd name="T34" fmla="*/ 867 w 1042"/>
                  <a:gd name="T35" fmla="*/ 865 h 1041"/>
                  <a:gd name="T36" fmla="*/ 934 w 1042"/>
                  <a:gd name="T37" fmla="*/ 783 h 1041"/>
                  <a:gd name="T38" fmla="*/ 982 w 1042"/>
                  <a:gd name="T39" fmla="*/ 685 h 1041"/>
                  <a:gd name="T40" fmla="*/ 1007 w 1042"/>
                  <a:gd name="T41" fmla="*/ 577 h 1041"/>
                  <a:gd name="T42" fmla="*/ 1007 w 1042"/>
                  <a:gd name="T43" fmla="*/ 463 h 1041"/>
                  <a:gd name="T44" fmla="*/ 982 w 1042"/>
                  <a:gd name="T45" fmla="*/ 356 h 1041"/>
                  <a:gd name="T46" fmla="*/ 934 w 1042"/>
                  <a:gd name="T47" fmla="*/ 259 h 1041"/>
                  <a:gd name="T48" fmla="*/ 867 w 1042"/>
                  <a:gd name="T49" fmla="*/ 175 h 1041"/>
                  <a:gd name="T50" fmla="*/ 783 w 1042"/>
                  <a:gd name="T51" fmla="*/ 107 h 1041"/>
                  <a:gd name="T52" fmla="*/ 686 w 1042"/>
                  <a:gd name="T53" fmla="*/ 60 h 1041"/>
                  <a:gd name="T54" fmla="*/ 579 w 1042"/>
                  <a:gd name="T55" fmla="*/ 35 h 1041"/>
                  <a:gd name="T56" fmla="*/ 521 w 1042"/>
                  <a:gd name="T57" fmla="*/ 0 h 1041"/>
                  <a:gd name="T58" fmla="*/ 642 w 1042"/>
                  <a:gd name="T59" fmla="*/ 13 h 1041"/>
                  <a:gd name="T60" fmla="*/ 750 w 1042"/>
                  <a:gd name="T61" fmla="*/ 52 h 1041"/>
                  <a:gd name="T62" fmla="*/ 847 w 1042"/>
                  <a:gd name="T63" fmla="*/ 114 h 1041"/>
                  <a:gd name="T64" fmla="*/ 928 w 1042"/>
                  <a:gd name="T65" fmla="*/ 195 h 1041"/>
                  <a:gd name="T66" fmla="*/ 990 w 1042"/>
                  <a:gd name="T67" fmla="*/ 292 h 1041"/>
                  <a:gd name="T68" fmla="*/ 1029 w 1042"/>
                  <a:gd name="T69" fmla="*/ 401 h 1041"/>
                  <a:gd name="T70" fmla="*/ 1042 w 1042"/>
                  <a:gd name="T71" fmla="*/ 521 h 1041"/>
                  <a:gd name="T72" fmla="*/ 1029 w 1042"/>
                  <a:gd name="T73" fmla="*/ 640 h 1041"/>
                  <a:gd name="T74" fmla="*/ 990 w 1042"/>
                  <a:gd name="T75" fmla="*/ 750 h 1041"/>
                  <a:gd name="T76" fmla="*/ 928 w 1042"/>
                  <a:gd name="T77" fmla="*/ 846 h 1041"/>
                  <a:gd name="T78" fmla="*/ 847 w 1042"/>
                  <a:gd name="T79" fmla="*/ 927 h 1041"/>
                  <a:gd name="T80" fmla="*/ 750 w 1042"/>
                  <a:gd name="T81" fmla="*/ 988 h 1041"/>
                  <a:gd name="T82" fmla="*/ 642 w 1042"/>
                  <a:gd name="T83" fmla="*/ 1028 h 1041"/>
                  <a:gd name="T84" fmla="*/ 521 w 1042"/>
                  <a:gd name="T85" fmla="*/ 1041 h 1041"/>
                  <a:gd name="T86" fmla="*/ 402 w 1042"/>
                  <a:gd name="T87" fmla="*/ 1028 h 1041"/>
                  <a:gd name="T88" fmla="*/ 292 w 1042"/>
                  <a:gd name="T89" fmla="*/ 988 h 1041"/>
                  <a:gd name="T90" fmla="*/ 195 w 1042"/>
                  <a:gd name="T91" fmla="*/ 927 h 1041"/>
                  <a:gd name="T92" fmla="*/ 115 w 1042"/>
                  <a:gd name="T93" fmla="*/ 846 h 1041"/>
                  <a:gd name="T94" fmla="*/ 54 w 1042"/>
                  <a:gd name="T95" fmla="*/ 750 h 1041"/>
                  <a:gd name="T96" fmla="*/ 15 w 1042"/>
                  <a:gd name="T97" fmla="*/ 640 h 1041"/>
                  <a:gd name="T98" fmla="*/ 0 w 1042"/>
                  <a:gd name="T99" fmla="*/ 521 h 1041"/>
                  <a:gd name="T100" fmla="*/ 15 w 1042"/>
                  <a:gd name="T101" fmla="*/ 401 h 1041"/>
                  <a:gd name="T102" fmla="*/ 54 w 1042"/>
                  <a:gd name="T103" fmla="*/ 292 h 1041"/>
                  <a:gd name="T104" fmla="*/ 115 w 1042"/>
                  <a:gd name="T105" fmla="*/ 195 h 1041"/>
                  <a:gd name="T106" fmla="*/ 195 w 1042"/>
                  <a:gd name="T107" fmla="*/ 114 h 1041"/>
                  <a:gd name="T108" fmla="*/ 292 w 1042"/>
                  <a:gd name="T109" fmla="*/ 52 h 1041"/>
                  <a:gd name="T110" fmla="*/ 402 w 1042"/>
                  <a:gd name="T111" fmla="*/ 13 h 1041"/>
                  <a:gd name="T112" fmla="*/ 521 w 1042"/>
                  <a:gd name="T113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2" h="1041">
                    <a:moveTo>
                      <a:pt x="521" y="31"/>
                    </a:moveTo>
                    <a:lnTo>
                      <a:pt x="465" y="35"/>
                    </a:lnTo>
                    <a:lnTo>
                      <a:pt x="410" y="45"/>
                    </a:lnTo>
                    <a:lnTo>
                      <a:pt x="358" y="60"/>
                    </a:lnTo>
                    <a:lnTo>
                      <a:pt x="307" y="81"/>
                    </a:lnTo>
                    <a:lnTo>
                      <a:pt x="259" y="107"/>
                    </a:lnTo>
                    <a:lnTo>
                      <a:pt x="216" y="139"/>
                    </a:lnTo>
                    <a:lnTo>
                      <a:pt x="176" y="175"/>
                    </a:lnTo>
                    <a:lnTo>
                      <a:pt x="140" y="215"/>
                    </a:lnTo>
                    <a:lnTo>
                      <a:pt x="109" y="259"/>
                    </a:lnTo>
                    <a:lnTo>
                      <a:pt x="83" y="305"/>
                    </a:lnTo>
                    <a:lnTo>
                      <a:pt x="62" y="356"/>
                    </a:lnTo>
                    <a:lnTo>
                      <a:pt x="46" y="408"/>
                    </a:lnTo>
                    <a:lnTo>
                      <a:pt x="37" y="463"/>
                    </a:lnTo>
                    <a:lnTo>
                      <a:pt x="33" y="521"/>
                    </a:lnTo>
                    <a:lnTo>
                      <a:pt x="37" y="577"/>
                    </a:lnTo>
                    <a:lnTo>
                      <a:pt x="46" y="632"/>
                    </a:lnTo>
                    <a:lnTo>
                      <a:pt x="62" y="685"/>
                    </a:lnTo>
                    <a:lnTo>
                      <a:pt x="83" y="736"/>
                    </a:lnTo>
                    <a:lnTo>
                      <a:pt x="109" y="783"/>
                    </a:lnTo>
                    <a:lnTo>
                      <a:pt x="140" y="826"/>
                    </a:lnTo>
                    <a:lnTo>
                      <a:pt x="176" y="865"/>
                    </a:lnTo>
                    <a:lnTo>
                      <a:pt x="216" y="902"/>
                    </a:lnTo>
                    <a:lnTo>
                      <a:pt x="259" y="933"/>
                    </a:lnTo>
                    <a:lnTo>
                      <a:pt x="307" y="960"/>
                    </a:lnTo>
                    <a:lnTo>
                      <a:pt x="358" y="981"/>
                    </a:lnTo>
                    <a:lnTo>
                      <a:pt x="410" y="996"/>
                    </a:lnTo>
                    <a:lnTo>
                      <a:pt x="465" y="1005"/>
                    </a:lnTo>
                    <a:lnTo>
                      <a:pt x="521" y="1009"/>
                    </a:lnTo>
                    <a:lnTo>
                      <a:pt x="579" y="1005"/>
                    </a:lnTo>
                    <a:lnTo>
                      <a:pt x="634" y="996"/>
                    </a:lnTo>
                    <a:lnTo>
                      <a:pt x="686" y="981"/>
                    </a:lnTo>
                    <a:lnTo>
                      <a:pt x="736" y="960"/>
                    </a:lnTo>
                    <a:lnTo>
                      <a:pt x="783" y="933"/>
                    </a:lnTo>
                    <a:lnTo>
                      <a:pt x="828" y="902"/>
                    </a:lnTo>
                    <a:lnTo>
                      <a:pt x="867" y="865"/>
                    </a:lnTo>
                    <a:lnTo>
                      <a:pt x="904" y="826"/>
                    </a:lnTo>
                    <a:lnTo>
                      <a:pt x="934" y="783"/>
                    </a:lnTo>
                    <a:lnTo>
                      <a:pt x="961" y="736"/>
                    </a:lnTo>
                    <a:lnTo>
                      <a:pt x="982" y="685"/>
                    </a:lnTo>
                    <a:lnTo>
                      <a:pt x="998" y="632"/>
                    </a:lnTo>
                    <a:lnTo>
                      <a:pt x="1007" y="577"/>
                    </a:lnTo>
                    <a:lnTo>
                      <a:pt x="1011" y="521"/>
                    </a:lnTo>
                    <a:lnTo>
                      <a:pt x="1007" y="463"/>
                    </a:lnTo>
                    <a:lnTo>
                      <a:pt x="998" y="408"/>
                    </a:lnTo>
                    <a:lnTo>
                      <a:pt x="982" y="356"/>
                    </a:lnTo>
                    <a:lnTo>
                      <a:pt x="961" y="305"/>
                    </a:lnTo>
                    <a:lnTo>
                      <a:pt x="934" y="259"/>
                    </a:lnTo>
                    <a:lnTo>
                      <a:pt x="904" y="215"/>
                    </a:lnTo>
                    <a:lnTo>
                      <a:pt x="867" y="175"/>
                    </a:lnTo>
                    <a:lnTo>
                      <a:pt x="828" y="139"/>
                    </a:lnTo>
                    <a:lnTo>
                      <a:pt x="783" y="107"/>
                    </a:lnTo>
                    <a:lnTo>
                      <a:pt x="736" y="81"/>
                    </a:lnTo>
                    <a:lnTo>
                      <a:pt x="686" y="60"/>
                    </a:lnTo>
                    <a:lnTo>
                      <a:pt x="634" y="45"/>
                    </a:lnTo>
                    <a:lnTo>
                      <a:pt x="579" y="35"/>
                    </a:lnTo>
                    <a:lnTo>
                      <a:pt x="521" y="31"/>
                    </a:lnTo>
                    <a:close/>
                    <a:moveTo>
                      <a:pt x="521" y="0"/>
                    </a:moveTo>
                    <a:lnTo>
                      <a:pt x="583" y="3"/>
                    </a:lnTo>
                    <a:lnTo>
                      <a:pt x="642" y="13"/>
                    </a:lnTo>
                    <a:lnTo>
                      <a:pt x="698" y="30"/>
                    </a:lnTo>
                    <a:lnTo>
                      <a:pt x="750" y="52"/>
                    </a:lnTo>
                    <a:lnTo>
                      <a:pt x="801" y="81"/>
                    </a:lnTo>
                    <a:lnTo>
                      <a:pt x="847" y="114"/>
                    </a:lnTo>
                    <a:lnTo>
                      <a:pt x="890" y="152"/>
                    </a:lnTo>
                    <a:lnTo>
                      <a:pt x="928" y="195"/>
                    </a:lnTo>
                    <a:lnTo>
                      <a:pt x="961" y="241"/>
                    </a:lnTo>
                    <a:lnTo>
                      <a:pt x="990" y="292"/>
                    </a:lnTo>
                    <a:lnTo>
                      <a:pt x="1012" y="344"/>
                    </a:lnTo>
                    <a:lnTo>
                      <a:pt x="1029" y="401"/>
                    </a:lnTo>
                    <a:lnTo>
                      <a:pt x="1040" y="460"/>
                    </a:lnTo>
                    <a:lnTo>
                      <a:pt x="1042" y="521"/>
                    </a:lnTo>
                    <a:lnTo>
                      <a:pt x="1040" y="581"/>
                    </a:lnTo>
                    <a:lnTo>
                      <a:pt x="1029" y="640"/>
                    </a:lnTo>
                    <a:lnTo>
                      <a:pt x="1012" y="696"/>
                    </a:lnTo>
                    <a:lnTo>
                      <a:pt x="990" y="750"/>
                    </a:lnTo>
                    <a:lnTo>
                      <a:pt x="961" y="800"/>
                    </a:lnTo>
                    <a:lnTo>
                      <a:pt x="928" y="846"/>
                    </a:lnTo>
                    <a:lnTo>
                      <a:pt x="890" y="889"/>
                    </a:lnTo>
                    <a:lnTo>
                      <a:pt x="847" y="927"/>
                    </a:lnTo>
                    <a:lnTo>
                      <a:pt x="801" y="961"/>
                    </a:lnTo>
                    <a:lnTo>
                      <a:pt x="750" y="988"/>
                    </a:lnTo>
                    <a:lnTo>
                      <a:pt x="698" y="1011"/>
                    </a:lnTo>
                    <a:lnTo>
                      <a:pt x="642" y="1028"/>
                    </a:lnTo>
                    <a:lnTo>
                      <a:pt x="583" y="1038"/>
                    </a:lnTo>
                    <a:lnTo>
                      <a:pt x="521" y="1041"/>
                    </a:lnTo>
                    <a:lnTo>
                      <a:pt x="461" y="1038"/>
                    </a:lnTo>
                    <a:lnTo>
                      <a:pt x="402" y="1028"/>
                    </a:lnTo>
                    <a:lnTo>
                      <a:pt x="346" y="1011"/>
                    </a:lnTo>
                    <a:lnTo>
                      <a:pt x="292" y="988"/>
                    </a:lnTo>
                    <a:lnTo>
                      <a:pt x="242" y="961"/>
                    </a:lnTo>
                    <a:lnTo>
                      <a:pt x="195" y="927"/>
                    </a:lnTo>
                    <a:lnTo>
                      <a:pt x="153" y="889"/>
                    </a:lnTo>
                    <a:lnTo>
                      <a:pt x="115" y="846"/>
                    </a:lnTo>
                    <a:lnTo>
                      <a:pt x="81" y="800"/>
                    </a:lnTo>
                    <a:lnTo>
                      <a:pt x="54" y="750"/>
                    </a:lnTo>
                    <a:lnTo>
                      <a:pt x="32" y="696"/>
                    </a:lnTo>
                    <a:lnTo>
                      <a:pt x="15" y="640"/>
                    </a:lnTo>
                    <a:lnTo>
                      <a:pt x="4" y="581"/>
                    </a:lnTo>
                    <a:lnTo>
                      <a:pt x="0" y="521"/>
                    </a:lnTo>
                    <a:lnTo>
                      <a:pt x="4" y="460"/>
                    </a:lnTo>
                    <a:lnTo>
                      <a:pt x="15" y="401"/>
                    </a:lnTo>
                    <a:lnTo>
                      <a:pt x="32" y="344"/>
                    </a:lnTo>
                    <a:lnTo>
                      <a:pt x="54" y="292"/>
                    </a:lnTo>
                    <a:lnTo>
                      <a:pt x="81" y="241"/>
                    </a:lnTo>
                    <a:lnTo>
                      <a:pt x="115" y="195"/>
                    </a:lnTo>
                    <a:lnTo>
                      <a:pt x="153" y="152"/>
                    </a:lnTo>
                    <a:lnTo>
                      <a:pt x="195" y="114"/>
                    </a:lnTo>
                    <a:lnTo>
                      <a:pt x="242" y="81"/>
                    </a:lnTo>
                    <a:lnTo>
                      <a:pt x="292" y="52"/>
                    </a:lnTo>
                    <a:lnTo>
                      <a:pt x="346" y="30"/>
                    </a:lnTo>
                    <a:lnTo>
                      <a:pt x="402" y="13"/>
                    </a:lnTo>
                    <a:lnTo>
                      <a:pt x="461" y="3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3BB7D9"/>
              </a:solidFill>
              <a:ln w="0">
                <a:solidFill>
                  <a:srgbClr val="3BB7D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2" name="Rectangle 545">
                <a:extLst>
                  <a:ext uri="{FF2B5EF4-FFF2-40B4-BE49-F238E27FC236}">
                    <a16:creationId xmlns:a16="http://schemas.microsoft.com/office/drawing/2014/main" id="{5A76937F-8EF3-48F0-9A39-8043F4028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8888" y="4089400"/>
                <a:ext cx="608013" cy="54133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Rectangle 546">
                <a:extLst>
                  <a:ext uri="{FF2B5EF4-FFF2-40B4-BE49-F238E27FC236}">
                    <a16:creationId xmlns:a16="http://schemas.microsoft.com/office/drawing/2014/main" id="{094DD843-6150-4FD9-9B51-86CD27ADB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4763" y="4140200"/>
                <a:ext cx="574675" cy="43815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47">
                <a:extLst>
                  <a:ext uri="{FF2B5EF4-FFF2-40B4-BE49-F238E27FC236}">
                    <a16:creationId xmlns:a16="http://schemas.microsoft.com/office/drawing/2014/main" id="{BCB0B587-3A63-498E-B373-8F237BE7E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775" y="4860925"/>
                <a:ext cx="180975" cy="180975"/>
              </a:xfrm>
              <a:custGeom>
                <a:avLst/>
                <a:gdLst>
                  <a:gd name="T0" fmla="*/ 56 w 114"/>
                  <a:gd name="T1" fmla="*/ 0 h 114"/>
                  <a:gd name="T2" fmla="*/ 75 w 114"/>
                  <a:gd name="T3" fmla="*/ 3 h 114"/>
                  <a:gd name="T4" fmla="*/ 91 w 114"/>
                  <a:gd name="T5" fmla="*/ 10 h 114"/>
                  <a:gd name="T6" fmla="*/ 102 w 114"/>
                  <a:gd name="T7" fmla="*/ 24 h 114"/>
                  <a:gd name="T8" fmla="*/ 111 w 114"/>
                  <a:gd name="T9" fmla="*/ 38 h 114"/>
                  <a:gd name="T10" fmla="*/ 114 w 114"/>
                  <a:gd name="T11" fmla="*/ 56 h 114"/>
                  <a:gd name="T12" fmla="*/ 114 w 114"/>
                  <a:gd name="T13" fmla="*/ 114 h 114"/>
                  <a:gd name="T14" fmla="*/ 0 w 114"/>
                  <a:gd name="T15" fmla="*/ 114 h 114"/>
                  <a:gd name="T16" fmla="*/ 0 w 114"/>
                  <a:gd name="T17" fmla="*/ 56 h 114"/>
                  <a:gd name="T18" fmla="*/ 3 w 114"/>
                  <a:gd name="T19" fmla="*/ 38 h 114"/>
                  <a:gd name="T20" fmla="*/ 11 w 114"/>
                  <a:gd name="T21" fmla="*/ 24 h 114"/>
                  <a:gd name="T22" fmla="*/ 24 w 114"/>
                  <a:gd name="T23" fmla="*/ 10 h 114"/>
                  <a:gd name="T24" fmla="*/ 39 w 114"/>
                  <a:gd name="T25" fmla="*/ 3 h 114"/>
                  <a:gd name="T26" fmla="*/ 56 w 114"/>
                  <a:gd name="T2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14">
                    <a:moveTo>
                      <a:pt x="56" y="0"/>
                    </a:moveTo>
                    <a:lnTo>
                      <a:pt x="75" y="3"/>
                    </a:lnTo>
                    <a:lnTo>
                      <a:pt x="91" y="10"/>
                    </a:lnTo>
                    <a:lnTo>
                      <a:pt x="102" y="24"/>
                    </a:lnTo>
                    <a:lnTo>
                      <a:pt x="111" y="38"/>
                    </a:lnTo>
                    <a:lnTo>
                      <a:pt x="114" y="56"/>
                    </a:lnTo>
                    <a:lnTo>
                      <a:pt x="114" y="114"/>
                    </a:lnTo>
                    <a:lnTo>
                      <a:pt x="0" y="114"/>
                    </a:lnTo>
                    <a:lnTo>
                      <a:pt x="0" y="56"/>
                    </a:lnTo>
                    <a:lnTo>
                      <a:pt x="3" y="38"/>
                    </a:lnTo>
                    <a:lnTo>
                      <a:pt x="11" y="24"/>
                    </a:lnTo>
                    <a:lnTo>
                      <a:pt x="24" y="10"/>
                    </a:lnTo>
                    <a:lnTo>
                      <a:pt x="39" y="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48">
                <a:extLst>
                  <a:ext uri="{FF2B5EF4-FFF2-40B4-BE49-F238E27FC236}">
                    <a16:creationId xmlns:a16="http://schemas.microsoft.com/office/drawing/2014/main" id="{9E62542E-FFF3-4AA9-A242-148DE953C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6188" y="4738688"/>
                <a:ext cx="188913" cy="188913"/>
              </a:xfrm>
              <a:custGeom>
                <a:avLst/>
                <a:gdLst>
                  <a:gd name="T0" fmla="*/ 59 w 119"/>
                  <a:gd name="T1" fmla="*/ 0 h 119"/>
                  <a:gd name="T2" fmla="*/ 78 w 119"/>
                  <a:gd name="T3" fmla="*/ 2 h 119"/>
                  <a:gd name="T4" fmla="*/ 94 w 119"/>
                  <a:gd name="T5" fmla="*/ 12 h 119"/>
                  <a:gd name="T6" fmla="*/ 107 w 119"/>
                  <a:gd name="T7" fmla="*/ 25 h 119"/>
                  <a:gd name="T8" fmla="*/ 115 w 119"/>
                  <a:gd name="T9" fmla="*/ 40 h 119"/>
                  <a:gd name="T10" fmla="*/ 119 w 119"/>
                  <a:gd name="T11" fmla="*/ 59 h 119"/>
                  <a:gd name="T12" fmla="*/ 115 w 119"/>
                  <a:gd name="T13" fmla="*/ 78 h 119"/>
                  <a:gd name="T14" fmla="*/ 107 w 119"/>
                  <a:gd name="T15" fmla="*/ 94 h 119"/>
                  <a:gd name="T16" fmla="*/ 94 w 119"/>
                  <a:gd name="T17" fmla="*/ 107 h 119"/>
                  <a:gd name="T18" fmla="*/ 78 w 119"/>
                  <a:gd name="T19" fmla="*/ 115 h 119"/>
                  <a:gd name="T20" fmla="*/ 59 w 119"/>
                  <a:gd name="T21" fmla="*/ 119 h 119"/>
                  <a:gd name="T22" fmla="*/ 40 w 119"/>
                  <a:gd name="T23" fmla="*/ 115 h 119"/>
                  <a:gd name="T24" fmla="*/ 23 w 119"/>
                  <a:gd name="T25" fmla="*/ 107 h 119"/>
                  <a:gd name="T26" fmla="*/ 12 w 119"/>
                  <a:gd name="T27" fmla="*/ 94 h 119"/>
                  <a:gd name="T28" fmla="*/ 2 w 119"/>
                  <a:gd name="T29" fmla="*/ 78 h 119"/>
                  <a:gd name="T30" fmla="*/ 0 w 119"/>
                  <a:gd name="T31" fmla="*/ 59 h 119"/>
                  <a:gd name="T32" fmla="*/ 2 w 119"/>
                  <a:gd name="T33" fmla="*/ 40 h 119"/>
                  <a:gd name="T34" fmla="*/ 12 w 119"/>
                  <a:gd name="T35" fmla="*/ 25 h 119"/>
                  <a:gd name="T36" fmla="*/ 23 w 119"/>
                  <a:gd name="T37" fmla="*/ 12 h 119"/>
                  <a:gd name="T38" fmla="*/ 40 w 119"/>
                  <a:gd name="T39" fmla="*/ 2 h 119"/>
                  <a:gd name="T40" fmla="*/ 59 w 119"/>
                  <a:gd name="T4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9" h="119">
                    <a:moveTo>
                      <a:pt x="59" y="0"/>
                    </a:moveTo>
                    <a:lnTo>
                      <a:pt x="78" y="2"/>
                    </a:lnTo>
                    <a:lnTo>
                      <a:pt x="94" y="12"/>
                    </a:lnTo>
                    <a:lnTo>
                      <a:pt x="107" y="25"/>
                    </a:lnTo>
                    <a:lnTo>
                      <a:pt x="115" y="40"/>
                    </a:lnTo>
                    <a:lnTo>
                      <a:pt x="119" y="59"/>
                    </a:lnTo>
                    <a:lnTo>
                      <a:pt x="115" y="78"/>
                    </a:lnTo>
                    <a:lnTo>
                      <a:pt x="107" y="94"/>
                    </a:lnTo>
                    <a:lnTo>
                      <a:pt x="94" y="107"/>
                    </a:lnTo>
                    <a:lnTo>
                      <a:pt x="78" y="115"/>
                    </a:lnTo>
                    <a:lnTo>
                      <a:pt x="59" y="119"/>
                    </a:lnTo>
                    <a:lnTo>
                      <a:pt x="40" y="115"/>
                    </a:lnTo>
                    <a:lnTo>
                      <a:pt x="23" y="107"/>
                    </a:lnTo>
                    <a:lnTo>
                      <a:pt x="12" y="94"/>
                    </a:lnTo>
                    <a:lnTo>
                      <a:pt x="2" y="78"/>
                    </a:lnTo>
                    <a:lnTo>
                      <a:pt x="0" y="59"/>
                    </a:lnTo>
                    <a:lnTo>
                      <a:pt x="2" y="40"/>
                    </a:lnTo>
                    <a:lnTo>
                      <a:pt x="12" y="25"/>
                    </a:lnTo>
                    <a:lnTo>
                      <a:pt x="23" y="12"/>
                    </a:lnTo>
                    <a:lnTo>
                      <a:pt x="40" y="2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49">
                <a:extLst>
                  <a:ext uri="{FF2B5EF4-FFF2-40B4-BE49-F238E27FC236}">
                    <a16:creationId xmlns:a16="http://schemas.microsoft.com/office/drawing/2014/main" id="{EF211B60-5669-4BDF-87CA-26822FBA0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8413" y="4762500"/>
                <a:ext cx="139700" cy="141288"/>
              </a:xfrm>
              <a:custGeom>
                <a:avLst/>
                <a:gdLst>
                  <a:gd name="T0" fmla="*/ 43 w 88"/>
                  <a:gd name="T1" fmla="*/ 0 h 89"/>
                  <a:gd name="T2" fmla="*/ 62 w 88"/>
                  <a:gd name="T3" fmla="*/ 4 h 89"/>
                  <a:gd name="T4" fmla="*/ 75 w 88"/>
                  <a:gd name="T5" fmla="*/ 14 h 89"/>
                  <a:gd name="T6" fmla="*/ 85 w 88"/>
                  <a:gd name="T7" fmla="*/ 28 h 89"/>
                  <a:gd name="T8" fmla="*/ 88 w 88"/>
                  <a:gd name="T9" fmla="*/ 45 h 89"/>
                  <a:gd name="T10" fmla="*/ 85 w 88"/>
                  <a:gd name="T11" fmla="*/ 62 h 89"/>
                  <a:gd name="T12" fmla="*/ 75 w 88"/>
                  <a:gd name="T13" fmla="*/ 76 h 89"/>
                  <a:gd name="T14" fmla="*/ 62 w 88"/>
                  <a:gd name="T15" fmla="*/ 86 h 89"/>
                  <a:gd name="T16" fmla="*/ 43 w 88"/>
                  <a:gd name="T17" fmla="*/ 89 h 89"/>
                  <a:gd name="T18" fmla="*/ 26 w 88"/>
                  <a:gd name="T19" fmla="*/ 86 h 89"/>
                  <a:gd name="T20" fmla="*/ 12 w 88"/>
                  <a:gd name="T21" fmla="*/ 76 h 89"/>
                  <a:gd name="T22" fmla="*/ 3 w 88"/>
                  <a:gd name="T23" fmla="*/ 62 h 89"/>
                  <a:gd name="T24" fmla="*/ 0 w 88"/>
                  <a:gd name="T25" fmla="*/ 45 h 89"/>
                  <a:gd name="T26" fmla="*/ 3 w 88"/>
                  <a:gd name="T27" fmla="*/ 28 h 89"/>
                  <a:gd name="T28" fmla="*/ 12 w 88"/>
                  <a:gd name="T29" fmla="*/ 14 h 89"/>
                  <a:gd name="T30" fmla="*/ 26 w 88"/>
                  <a:gd name="T31" fmla="*/ 4 h 89"/>
                  <a:gd name="T32" fmla="*/ 43 w 88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89">
                    <a:moveTo>
                      <a:pt x="43" y="0"/>
                    </a:moveTo>
                    <a:lnTo>
                      <a:pt x="62" y="4"/>
                    </a:lnTo>
                    <a:lnTo>
                      <a:pt x="75" y="14"/>
                    </a:lnTo>
                    <a:lnTo>
                      <a:pt x="85" y="28"/>
                    </a:lnTo>
                    <a:lnTo>
                      <a:pt x="88" y="45"/>
                    </a:lnTo>
                    <a:lnTo>
                      <a:pt x="85" y="62"/>
                    </a:lnTo>
                    <a:lnTo>
                      <a:pt x="75" y="76"/>
                    </a:lnTo>
                    <a:lnTo>
                      <a:pt x="62" y="86"/>
                    </a:lnTo>
                    <a:lnTo>
                      <a:pt x="43" y="89"/>
                    </a:lnTo>
                    <a:lnTo>
                      <a:pt x="26" y="86"/>
                    </a:lnTo>
                    <a:lnTo>
                      <a:pt x="12" y="76"/>
                    </a:lnTo>
                    <a:lnTo>
                      <a:pt x="3" y="62"/>
                    </a:lnTo>
                    <a:lnTo>
                      <a:pt x="0" y="45"/>
                    </a:lnTo>
                    <a:lnTo>
                      <a:pt x="3" y="28"/>
                    </a:lnTo>
                    <a:lnTo>
                      <a:pt x="12" y="14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50">
                <a:extLst>
                  <a:ext uri="{FF2B5EF4-FFF2-40B4-BE49-F238E27FC236}">
                    <a16:creationId xmlns:a16="http://schemas.microsoft.com/office/drawing/2014/main" id="{CEC54E2F-0C5F-458D-8ABB-D53305C4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850" y="4860925"/>
                <a:ext cx="180975" cy="180975"/>
              </a:xfrm>
              <a:custGeom>
                <a:avLst/>
                <a:gdLst>
                  <a:gd name="T0" fmla="*/ 56 w 114"/>
                  <a:gd name="T1" fmla="*/ 0 h 114"/>
                  <a:gd name="T2" fmla="*/ 74 w 114"/>
                  <a:gd name="T3" fmla="*/ 3 h 114"/>
                  <a:gd name="T4" fmla="*/ 90 w 114"/>
                  <a:gd name="T5" fmla="*/ 10 h 114"/>
                  <a:gd name="T6" fmla="*/ 102 w 114"/>
                  <a:gd name="T7" fmla="*/ 24 h 114"/>
                  <a:gd name="T8" fmla="*/ 111 w 114"/>
                  <a:gd name="T9" fmla="*/ 38 h 114"/>
                  <a:gd name="T10" fmla="*/ 114 w 114"/>
                  <a:gd name="T11" fmla="*/ 56 h 114"/>
                  <a:gd name="T12" fmla="*/ 114 w 114"/>
                  <a:gd name="T13" fmla="*/ 114 h 114"/>
                  <a:gd name="T14" fmla="*/ 0 w 114"/>
                  <a:gd name="T15" fmla="*/ 114 h 114"/>
                  <a:gd name="T16" fmla="*/ 0 w 114"/>
                  <a:gd name="T17" fmla="*/ 56 h 114"/>
                  <a:gd name="T18" fmla="*/ 2 w 114"/>
                  <a:gd name="T19" fmla="*/ 38 h 114"/>
                  <a:gd name="T20" fmla="*/ 10 w 114"/>
                  <a:gd name="T21" fmla="*/ 24 h 114"/>
                  <a:gd name="T22" fmla="*/ 23 w 114"/>
                  <a:gd name="T23" fmla="*/ 10 h 114"/>
                  <a:gd name="T24" fmla="*/ 39 w 114"/>
                  <a:gd name="T25" fmla="*/ 3 h 114"/>
                  <a:gd name="T26" fmla="*/ 56 w 114"/>
                  <a:gd name="T2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14">
                    <a:moveTo>
                      <a:pt x="56" y="0"/>
                    </a:moveTo>
                    <a:lnTo>
                      <a:pt x="74" y="3"/>
                    </a:lnTo>
                    <a:lnTo>
                      <a:pt x="90" y="10"/>
                    </a:lnTo>
                    <a:lnTo>
                      <a:pt x="102" y="24"/>
                    </a:lnTo>
                    <a:lnTo>
                      <a:pt x="111" y="38"/>
                    </a:lnTo>
                    <a:lnTo>
                      <a:pt x="114" y="56"/>
                    </a:lnTo>
                    <a:lnTo>
                      <a:pt x="114" y="114"/>
                    </a:lnTo>
                    <a:lnTo>
                      <a:pt x="0" y="114"/>
                    </a:lnTo>
                    <a:lnTo>
                      <a:pt x="0" y="56"/>
                    </a:lnTo>
                    <a:lnTo>
                      <a:pt x="2" y="38"/>
                    </a:lnTo>
                    <a:lnTo>
                      <a:pt x="10" y="24"/>
                    </a:lnTo>
                    <a:lnTo>
                      <a:pt x="23" y="10"/>
                    </a:lnTo>
                    <a:lnTo>
                      <a:pt x="39" y="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1">
                <a:extLst>
                  <a:ext uri="{FF2B5EF4-FFF2-40B4-BE49-F238E27FC236}">
                    <a16:creationId xmlns:a16="http://schemas.microsoft.com/office/drawing/2014/main" id="{D2CAE0CE-04DF-451C-9B93-2B302CCD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75" y="4738688"/>
                <a:ext cx="188913" cy="188913"/>
              </a:xfrm>
              <a:custGeom>
                <a:avLst/>
                <a:gdLst>
                  <a:gd name="T0" fmla="*/ 59 w 119"/>
                  <a:gd name="T1" fmla="*/ 0 h 119"/>
                  <a:gd name="T2" fmla="*/ 79 w 119"/>
                  <a:gd name="T3" fmla="*/ 2 h 119"/>
                  <a:gd name="T4" fmla="*/ 95 w 119"/>
                  <a:gd name="T5" fmla="*/ 12 h 119"/>
                  <a:gd name="T6" fmla="*/ 108 w 119"/>
                  <a:gd name="T7" fmla="*/ 25 h 119"/>
                  <a:gd name="T8" fmla="*/ 116 w 119"/>
                  <a:gd name="T9" fmla="*/ 40 h 119"/>
                  <a:gd name="T10" fmla="*/ 119 w 119"/>
                  <a:gd name="T11" fmla="*/ 59 h 119"/>
                  <a:gd name="T12" fmla="*/ 116 w 119"/>
                  <a:gd name="T13" fmla="*/ 78 h 119"/>
                  <a:gd name="T14" fmla="*/ 108 w 119"/>
                  <a:gd name="T15" fmla="*/ 94 h 119"/>
                  <a:gd name="T16" fmla="*/ 95 w 119"/>
                  <a:gd name="T17" fmla="*/ 107 h 119"/>
                  <a:gd name="T18" fmla="*/ 79 w 119"/>
                  <a:gd name="T19" fmla="*/ 115 h 119"/>
                  <a:gd name="T20" fmla="*/ 59 w 119"/>
                  <a:gd name="T21" fmla="*/ 119 h 119"/>
                  <a:gd name="T22" fmla="*/ 41 w 119"/>
                  <a:gd name="T23" fmla="*/ 115 h 119"/>
                  <a:gd name="T24" fmla="*/ 24 w 119"/>
                  <a:gd name="T25" fmla="*/ 107 h 119"/>
                  <a:gd name="T26" fmla="*/ 12 w 119"/>
                  <a:gd name="T27" fmla="*/ 94 h 119"/>
                  <a:gd name="T28" fmla="*/ 3 w 119"/>
                  <a:gd name="T29" fmla="*/ 78 h 119"/>
                  <a:gd name="T30" fmla="*/ 0 w 119"/>
                  <a:gd name="T31" fmla="*/ 59 h 119"/>
                  <a:gd name="T32" fmla="*/ 3 w 119"/>
                  <a:gd name="T33" fmla="*/ 40 h 119"/>
                  <a:gd name="T34" fmla="*/ 12 w 119"/>
                  <a:gd name="T35" fmla="*/ 25 h 119"/>
                  <a:gd name="T36" fmla="*/ 24 w 119"/>
                  <a:gd name="T37" fmla="*/ 12 h 119"/>
                  <a:gd name="T38" fmla="*/ 41 w 119"/>
                  <a:gd name="T39" fmla="*/ 2 h 119"/>
                  <a:gd name="T40" fmla="*/ 59 w 119"/>
                  <a:gd name="T4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9" h="119">
                    <a:moveTo>
                      <a:pt x="59" y="0"/>
                    </a:moveTo>
                    <a:lnTo>
                      <a:pt x="79" y="2"/>
                    </a:lnTo>
                    <a:lnTo>
                      <a:pt x="95" y="12"/>
                    </a:lnTo>
                    <a:lnTo>
                      <a:pt x="108" y="25"/>
                    </a:lnTo>
                    <a:lnTo>
                      <a:pt x="116" y="40"/>
                    </a:lnTo>
                    <a:lnTo>
                      <a:pt x="119" y="59"/>
                    </a:lnTo>
                    <a:lnTo>
                      <a:pt x="116" y="78"/>
                    </a:lnTo>
                    <a:lnTo>
                      <a:pt x="108" y="94"/>
                    </a:lnTo>
                    <a:lnTo>
                      <a:pt x="95" y="107"/>
                    </a:lnTo>
                    <a:lnTo>
                      <a:pt x="79" y="115"/>
                    </a:lnTo>
                    <a:lnTo>
                      <a:pt x="59" y="119"/>
                    </a:lnTo>
                    <a:lnTo>
                      <a:pt x="41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0"/>
                    </a:lnTo>
                    <a:lnTo>
                      <a:pt x="12" y="25"/>
                    </a:lnTo>
                    <a:lnTo>
                      <a:pt x="24" y="12"/>
                    </a:lnTo>
                    <a:lnTo>
                      <a:pt x="41" y="2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52">
                <a:extLst>
                  <a:ext uri="{FF2B5EF4-FFF2-40B4-BE49-F238E27FC236}">
                    <a16:creationId xmlns:a16="http://schemas.microsoft.com/office/drawing/2014/main" id="{5B5477CD-47A6-4163-B6B1-DB4B634C6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4762500"/>
                <a:ext cx="138113" cy="141288"/>
              </a:xfrm>
              <a:custGeom>
                <a:avLst/>
                <a:gdLst>
                  <a:gd name="T0" fmla="*/ 43 w 87"/>
                  <a:gd name="T1" fmla="*/ 0 h 89"/>
                  <a:gd name="T2" fmla="*/ 61 w 87"/>
                  <a:gd name="T3" fmla="*/ 4 h 89"/>
                  <a:gd name="T4" fmla="*/ 74 w 87"/>
                  <a:gd name="T5" fmla="*/ 14 h 89"/>
                  <a:gd name="T6" fmla="*/ 85 w 87"/>
                  <a:gd name="T7" fmla="*/ 28 h 89"/>
                  <a:gd name="T8" fmla="*/ 87 w 87"/>
                  <a:gd name="T9" fmla="*/ 45 h 89"/>
                  <a:gd name="T10" fmla="*/ 85 w 87"/>
                  <a:gd name="T11" fmla="*/ 62 h 89"/>
                  <a:gd name="T12" fmla="*/ 74 w 87"/>
                  <a:gd name="T13" fmla="*/ 76 h 89"/>
                  <a:gd name="T14" fmla="*/ 61 w 87"/>
                  <a:gd name="T15" fmla="*/ 86 h 89"/>
                  <a:gd name="T16" fmla="*/ 43 w 87"/>
                  <a:gd name="T17" fmla="*/ 89 h 89"/>
                  <a:gd name="T18" fmla="*/ 26 w 87"/>
                  <a:gd name="T19" fmla="*/ 86 h 89"/>
                  <a:gd name="T20" fmla="*/ 12 w 87"/>
                  <a:gd name="T21" fmla="*/ 76 h 89"/>
                  <a:gd name="T22" fmla="*/ 2 w 87"/>
                  <a:gd name="T23" fmla="*/ 62 h 89"/>
                  <a:gd name="T24" fmla="*/ 0 w 87"/>
                  <a:gd name="T25" fmla="*/ 45 h 89"/>
                  <a:gd name="T26" fmla="*/ 2 w 87"/>
                  <a:gd name="T27" fmla="*/ 28 h 89"/>
                  <a:gd name="T28" fmla="*/ 12 w 87"/>
                  <a:gd name="T29" fmla="*/ 14 h 89"/>
                  <a:gd name="T30" fmla="*/ 26 w 87"/>
                  <a:gd name="T31" fmla="*/ 4 h 89"/>
                  <a:gd name="T32" fmla="*/ 43 w 87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89">
                    <a:moveTo>
                      <a:pt x="43" y="0"/>
                    </a:moveTo>
                    <a:lnTo>
                      <a:pt x="61" y="4"/>
                    </a:lnTo>
                    <a:lnTo>
                      <a:pt x="74" y="14"/>
                    </a:lnTo>
                    <a:lnTo>
                      <a:pt x="85" y="28"/>
                    </a:lnTo>
                    <a:lnTo>
                      <a:pt x="87" y="45"/>
                    </a:lnTo>
                    <a:lnTo>
                      <a:pt x="85" y="62"/>
                    </a:lnTo>
                    <a:lnTo>
                      <a:pt x="74" y="76"/>
                    </a:lnTo>
                    <a:lnTo>
                      <a:pt x="61" y="86"/>
                    </a:lnTo>
                    <a:lnTo>
                      <a:pt x="43" y="89"/>
                    </a:lnTo>
                    <a:lnTo>
                      <a:pt x="26" y="86"/>
                    </a:lnTo>
                    <a:lnTo>
                      <a:pt x="12" y="76"/>
                    </a:lnTo>
                    <a:lnTo>
                      <a:pt x="2" y="62"/>
                    </a:lnTo>
                    <a:lnTo>
                      <a:pt x="0" y="45"/>
                    </a:lnTo>
                    <a:lnTo>
                      <a:pt x="2" y="28"/>
                    </a:lnTo>
                    <a:lnTo>
                      <a:pt x="12" y="14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53">
                <a:extLst>
                  <a:ext uri="{FF2B5EF4-FFF2-40B4-BE49-F238E27FC236}">
                    <a16:creationId xmlns:a16="http://schemas.microsoft.com/office/drawing/2014/main" id="{F890E302-6F2C-4004-9DAB-CEE77E42D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4860925"/>
                <a:ext cx="180975" cy="180975"/>
              </a:xfrm>
              <a:custGeom>
                <a:avLst/>
                <a:gdLst>
                  <a:gd name="T0" fmla="*/ 56 w 114"/>
                  <a:gd name="T1" fmla="*/ 0 h 114"/>
                  <a:gd name="T2" fmla="*/ 75 w 114"/>
                  <a:gd name="T3" fmla="*/ 3 h 114"/>
                  <a:gd name="T4" fmla="*/ 90 w 114"/>
                  <a:gd name="T5" fmla="*/ 10 h 114"/>
                  <a:gd name="T6" fmla="*/ 102 w 114"/>
                  <a:gd name="T7" fmla="*/ 24 h 114"/>
                  <a:gd name="T8" fmla="*/ 111 w 114"/>
                  <a:gd name="T9" fmla="*/ 38 h 114"/>
                  <a:gd name="T10" fmla="*/ 114 w 114"/>
                  <a:gd name="T11" fmla="*/ 56 h 114"/>
                  <a:gd name="T12" fmla="*/ 114 w 114"/>
                  <a:gd name="T13" fmla="*/ 114 h 114"/>
                  <a:gd name="T14" fmla="*/ 0 w 114"/>
                  <a:gd name="T15" fmla="*/ 114 h 114"/>
                  <a:gd name="T16" fmla="*/ 0 w 114"/>
                  <a:gd name="T17" fmla="*/ 56 h 114"/>
                  <a:gd name="T18" fmla="*/ 3 w 114"/>
                  <a:gd name="T19" fmla="*/ 38 h 114"/>
                  <a:gd name="T20" fmla="*/ 11 w 114"/>
                  <a:gd name="T21" fmla="*/ 24 h 114"/>
                  <a:gd name="T22" fmla="*/ 24 w 114"/>
                  <a:gd name="T23" fmla="*/ 10 h 114"/>
                  <a:gd name="T24" fmla="*/ 39 w 114"/>
                  <a:gd name="T25" fmla="*/ 3 h 114"/>
                  <a:gd name="T26" fmla="*/ 56 w 114"/>
                  <a:gd name="T2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14">
                    <a:moveTo>
                      <a:pt x="56" y="0"/>
                    </a:moveTo>
                    <a:lnTo>
                      <a:pt x="75" y="3"/>
                    </a:lnTo>
                    <a:lnTo>
                      <a:pt x="90" y="10"/>
                    </a:lnTo>
                    <a:lnTo>
                      <a:pt x="102" y="24"/>
                    </a:lnTo>
                    <a:lnTo>
                      <a:pt x="111" y="38"/>
                    </a:lnTo>
                    <a:lnTo>
                      <a:pt x="114" y="56"/>
                    </a:lnTo>
                    <a:lnTo>
                      <a:pt x="114" y="114"/>
                    </a:lnTo>
                    <a:lnTo>
                      <a:pt x="0" y="114"/>
                    </a:lnTo>
                    <a:lnTo>
                      <a:pt x="0" y="56"/>
                    </a:lnTo>
                    <a:lnTo>
                      <a:pt x="3" y="38"/>
                    </a:lnTo>
                    <a:lnTo>
                      <a:pt x="11" y="24"/>
                    </a:lnTo>
                    <a:lnTo>
                      <a:pt x="24" y="10"/>
                    </a:lnTo>
                    <a:lnTo>
                      <a:pt x="39" y="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4">
                <a:extLst>
                  <a:ext uri="{FF2B5EF4-FFF2-40B4-BE49-F238E27FC236}">
                    <a16:creationId xmlns:a16="http://schemas.microsoft.com/office/drawing/2014/main" id="{8F3218C1-0F5E-44B5-A1E3-1576DF0AC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0" y="4738688"/>
                <a:ext cx="188913" cy="188913"/>
              </a:xfrm>
              <a:custGeom>
                <a:avLst/>
                <a:gdLst>
                  <a:gd name="T0" fmla="*/ 59 w 119"/>
                  <a:gd name="T1" fmla="*/ 0 h 119"/>
                  <a:gd name="T2" fmla="*/ 78 w 119"/>
                  <a:gd name="T3" fmla="*/ 2 h 119"/>
                  <a:gd name="T4" fmla="*/ 94 w 119"/>
                  <a:gd name="T5" fmla="*/ 12 h 119"/>
                  <a:gd name="T6" fmla="*/ 107 w 119"/>
                  <a:gd name="T7" fmla="*/ 25 h 119"/>
                  <a:gd name="T8" fmla="*/ 115 w 119"/>
                  <a:gd name="T9" fmla="*/ 40 h 119"/>
                  <a:gd name="T10" fmla="*/ 119 w 119"/>
                  <a:gd name="T11" fmla="*/ 59 h 119"/>
                  <a:gd name="T12" fmla="*/ 115 w 119"/>
                  <a:gd name="T13" fmla="*/ 78 h 119"/>
                  <a:gd name="T14" fmla="*/ 107 w 119"/>
                  <a:gd name="T15" fmla="*/ 94 h 119"/>
                  <a:gd name="T16" fmla="*/ 94 w 119"/>
                  <a:gd name="T17" fmla="*/ 107 h 119"/>
                  <a:gd name="T18" fmla="*/ 78 w 119"/>
                  <a:gd name="T19" fmla="*/ 115 h 119"/>
                  <a:gd name="T20" fmla="*/ 59 w 119"/>
                  <a:gd name="T21" fmla="*/ 119 h 119"/>
                  <a:gd name="T22" fmla="*/ 40 w 119"/>
                  <a:gd name="T23" fmla="*/ 115 h 119"/>
                  <a:gd name="T24" fmla="*/ 23 w 119"/>
                  <a:gd name="T25" fmla="*/ 107 h 119"/>
                  <a:gd name="T26" fmla="*/ 12 w 119"/>
                  <a:gd name="T27" fmla="*/ 94 h 119"/>
                  <a:gd name="T28" fmla="*/ 2 w 119"/>
                  <a:gd name="T29" fmla="*/ 78 h 119"/>
                  <a:gd name="T30" fmla="*/ 0 w 119"/>
                  <a:gd name="T31" fmla="*/ 59 h 119"/>
                  <a:gd name="T32" fmla="*/ 2 w 119"/>
                  <a:gd name="T33" fmla="*/ 40 h 119"/>
                  <a:gd name="T34" fmla="*/ 12 w 119"/>
                  <a:gd name="T35" fmla="*/ 25 h 119"/>
                  <a:gd name="T36" fmla="*/ 23 w 119"/>
                  <a:gd name="T37" fmla="*/ 12 h 119"/>
                  <a:gd name="T38" fmla="*/ 40 w 119"/>
                  <a:gd name="T39" fmla="*/ 2 h 119"/>
                  <a:gd name="T40" fmla="*/ 59 w 119"/>
                  <a:gd name="T4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9" h="119">
                    <a:moveTo>
                      <a:pt x="59" y="0"/>
                    </a:moveTo>
                    <a:lnTo>
                      <a:pt x="78" y="2"/>
                    </a:lnTo>
                    <a:lnTo>
                      <a:pt x="94" y="12"/>
                    </a:lnTo>
                    <a:lnTo>
                      <a:pt x="107" y="25"/>
                    </a:lnTo>
                    <a:lnTo>
                      <a:pt x="115" y="40"/>
                    </a:lnTo>
                    <a:lnTo>
                      <a:pt x="119" y="59"/>
                    </a:lnTo>
                    <a:lnTo>
                      <a:pt x="115" y="78"/>
                    </a:lnTo>
                    <a:lnTo>
                      <a:pt x="107" y="94"/>
                    </a:lnTo>
                    <a:lnTo>
                      <a:pt x="94" y="107"/>
                    </a:lnTo>
                    <a:lnTo>
                      <a:pt x="78" y="115"/>
                    </a:lnTo>
                    <a:lnTo>
                      <a:pt x="59" y="119"/>
                    </a:lnTo>
                    <a:lnTo>
                      <a:pt x="40" y="115"/>
                    </a:lnTo>
                    <a:lnTo>
                      <a:pt x="23" y="107"/>
                    </a:lnTo>
                    <a:lnTo>
                      <a:pt x="12" y="94"/>
                    </a:lnTo>
                    <a:lnTo>
                      <a:pt x="2" y="78"/>
                    </a:lnTo>
                    <a:lnTo>
                      <a:pt x="0" y="59"/>
                    </a:lnTo>
                    <a:lnTo>
                      <a:pt x="2" y="40"/>
                    </a:lnTo>
                    <a:lnTo>
                      <a:pt x="12" y="25"/>
                    </a:lnTo>
                    <a:lnTo>
                      <a:pt x="23" y="12"/>
                    </a:lnTo>
                    <a:lnTo>
                      <a:pt x="40" y="2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55">
                <a:extLst>
                  <a:ext uri="{FF2B5EF4-FFF2-40B4-BE49-F238E27FC236}">
                    <a16:creationId xmlns:a16="http://schemas.microsoft.com/office/drawing/2014/main" id="{EC35CB83-4614-4949-86CC-774CE72B4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4975" y="4762500"/>
                <a:ext cx="139700" cy="141288"/>
              </a:xfrm>
              <a:custGeom>
                <a:avLst/>
                <a:gdLst>
                  <a:gd name="T0" fmla="*/ 43 w 88"/>
                  <a:gd name="T1" fmla="*/ 0 h 89"/>
                  <a:gd name="T2" fmla="*/ 62 w 88"/>
                  <a:gd name="T3" fmla="*/ 4 h 89"/>
                  <a:gd name="T4" fmla="*/ 75 w 88"/>
                  <a:gd name="T5" fmla="*/ 14 h 89"/>
                  <a:gd name="T6" fmla="*/ 85 w 88"/>
                  <a:gd name="T7" fmla="*/ 28 h 89"/>
                  <a:gd name="T8" fmla="*/ 88 w 88"/>
                  <a:gd name="T9" fmla="*/ 45 h 89"/>
                  <a:gd name="T10" fmla="*/ 85 w 88"/>
                  <a:gd name="T11" fmla="*/ 62 h 89"/>
                  <a:gd name="T12" fmla="*/ 75 w 88"/>
                  <a:gd name="T13" fmla="*/ 76 h 89"/>
                  <a:gd name="T14" fmla="*/ 62 w 88"/>
                  <a:gd name="T15" fmla="*/ 86 h 89"/>
                  <a:gd name="T16" fmla="*/ 43 w 88"/>
                  <a:gd name="T17" fmla="*/ 89 h 89"/>
                  <a:gd name="T18" fmla="*/ 26 w 88"/>
                  <a:gd name="T19" fmla="*/ 86 h 89"/>
                  <a:gd name="T20" fmla="*/ 12 w 88"/>
                  <a:gd name="T21" fmla="*/ 76 h 89"/>
                  <a:gd name="T22" fmla="*/ 3 w 88"/>
                  <a:gd name="T23" fmla="*/ 62 h 89"/>
                  <a:gd name="T24" fmla="*/ 0 w 88"/>
                  <a:gd name="T25" fmla="*/ 45 h 89"/>
                  <a:gd name="T26" fmla="*/ 3 w 88"/>
                  <a:gd name="T27" fmla="*/ 28 h 89"/>
                  <a:gd name="T28" fmla="*/ 12 w 88"/>
                  <a:gd name="T29" fmla="*/ 14 h 89"/>
                  <a:gd name="T30" fmla="*/ 26 w 88"/>
                  <a:gd name="T31" fmla="*/ 4 h 89"/>
                  <a:gd name="T32" fmla="*/ 43 w 88"/>
                  <a:gd name="T3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89">
                    <a:moveTo>
                      <a:pt x="43" y="0"/>
                    </a:moveTo>
                    <a:lnTo>
                      <a:pt x="62" y="4"/>
                    </a:lnTo>
                    <a:lnTo>
                      <a:pt x="75" y="14"/>
                    </a:lnTo>
                    <a:lnTo>
                      <a:pt x="85" y="28"/>
                    </a:lnTo>
                    <a:lnTo>
                      <a:pt x="88" y="45"/>
                    </a:lnTo>
                    <a:lnTo>
                      <a:pt x="85" y="62"/>
                    </a:lnTo>
                    <a:lnTo>
                      <a:pt x="75" y="76"/>
                    </a:lnTo>
                    <a:lnTo>
                      <a:pt x="62" y="86"/>
                    </a:lnTo>
                    <a:lnTo>
                      <a:pt x="43" y="89"/>
                    </a:lnTo>
                    <a:lnTo>
                      <a:pt x="26" y="86"/>
                    </a:lnTo>
                    <a:lnTo>
                      <a:pt x="12" y="76"/>
                    </a:lnTo>
                    <a:lnTo>
                      <a:pt x="3" y="62"/>
                    </a:lnTo>
                    <a:lnTo>
                      <a:pt x="0" y="45"/>
                    </a:lnTo>
                    <a:lnTo>
                      <a:pt x="3" y="28"/>
                    </a:lnTo>
                    <a:lnTo>
                      <a:pt x="12" y="14"/>
                    </a:lnTo>
                    <a:lnTo>
                      <a:pt x="26" y="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Rectangle 556">
                <a:extLst>
                  <a:ext uri="{FF2B5EF4-FFF2-40B4-BE49-F238E27FC236}">
                    <a16:creationId xmlns:a16="http://schemas.microsoft.com/office/drawing/2014/main" id="{C6DD10E8-574B-48F3-97D9-7355C94B1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Rectangle 557">
                <a:extLst>
                  <a:ext uri="{FF2B5EF4-FFF2-40B4-BE49-F238E27FC236}">
                    <a16:creationId xmlns:a16="http://schemas.microsoft.com/office/drawing/2014/main" id="{DC2B72FD-6B79-4EB5-B92D-1AD1021C1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5" name="Rectangle 558">
                <a:extLst>
                  <a:ext uri="{FF2B5EF4-FFF2-40B4-BE49-F238E27FC236}">
                    <a16:creationId xmlns:a16="http://schemas.microsoft.com/office/drawing/2014/main" id="{7870E9E6-023B-48BE-BC17-A5EA1466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6" name="Rectangle 559">
                <a:extLst>
                  <a:ext uri="{FF2B5EF4-FFF2-40B4-BE49-F238E27FC236}">
                    <a16:creationId xmlns:a16="http://schemas.microsoft.com/office/drawing/2014/main" id="{3B80532D-26B6-45BF-89BE-39D94564C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Rectangle 560">
                <a:extLst>
                  <a:ext uri="{FF2B5EF4-FFF2-40B4-BE49-F238E27FC236}">
                    <a16:creationId xmlns:a16="http://schemas.microsoft.com/office/drawing/2014/main" id="{14FD284C-9678-4846-8A22-90E54FC2C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Rectangle 561">
                <a:extLst>
                  <a:ext uri="{FF2B5EF4-FFF2-40B4-BE49-F238E27FC236}">
                    <a16:creationId xmlns:a16="http://schemas.microsoft.com/office/drawing/2014/main" id="{84C8BC3A-D3C7-44C6-A345-C2E3BC99D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2550" y="4251325"/>
                <a:ext cx="68263" cy="327025"/>
              </a:xfrm>
              <a:prstGeom prst="rect">
                <a:avLst/>
              </a:pr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562">
                <a:extLst>
                  <a:ext uri="{FF2B5EF4-FFF2-40B4-BE49-F238E27FC236}">
                    <a16:creationId xmlns:a16="http://schemas.microsoft.com/office/drawing/2014/main" id="{B0720EE7-B342-4656-BD53-9329DE7B1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4175125"/>
                <a:ext cx="98425" cy="85725"/>
              </a:xfrm>
              <a:custGeom>
                <a:avLst/>
                <a:gdLst>
                  <a:gd name="T0" fmla="*/ 31 w 62"/>
                  <a:gd name="T1" fmla="*/ 0 h 54"/>
                  <a:gd name="T2" fmla="*/ 62 w 62"/>
                  <a:gd name="T3" fmla="*/ 54 h 54"/>
                  <a:gd name="T4" fmla="*/ 0 w 62"/>
                  <a:gd name="T5" fmla="*/ 54 h 54"/>
                  <a:gd name="T6" fmla="*/ 31 w 62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54">
                    <a:moveTo>
                      <a:pt x="31" y="0"/>
                    </a:moveTo>
                    <a:lnTo>
                      <a:pt x="62" y="54"/>
                    </a:lnTo>
                    <a:lnTo>
                      <a:pt x="0" y="5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563">
                <a:extLst>
                  <a:ext uri="{FF2B5EF4-FFF2-40B4-BE49-F238E27FC236}">
                    <a16:creationId xmlns:a16="http://schemas.microsoft.com/office/drawing/2014/main" id="{3BC9D56F-9D1E-4440-9A80-DBCD532D2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475" y="4362450"/>
                <a:ext cx="204788" cy="209550"/>
              </a:xfrm>
              <a:custGeom>
                <a:avLst/>
                <a:gdLst>
                  <a:gd name="T0" fmla="*/ 64 w 129"/>
                  <a:gd name="T1" fmla="*/ 0 h 132"/>
                  <a:gd name="T2" fmla="*/ 84 w 129"/>
                  <a:gd name="T3" fmla="*/ 4 h 132"/>
                  <a:gd name="T4" fmla="*/ 102 w 129"/>
                  <a:gd name="T5" fmla="*/ 13 h 132"/>
                  <a:gd name="T6" fmla="*/ 116 w 129"/>
                  <a:gd name="T7" fmla="*/ 27 h 132"/>
                  <a:gd name="T8" fmla="*/ 125 w 129"/>
                  <a:gd name="T9" fmla="*/ 44 h 132"/>
                  <a:gd name="T10" fmla="*/ 129 w 129"/>
                  <a:gd name="T11" fmla="*/ 65 h 132"/>
                  <a:gd name="T12" fmla="*/ 129 w 129"/>
                  <a:gd name="T13" fmla="*/ 132 h 132"/>
                  <a:gd name="T14" fmla="*/ 0 w 129"/>
                  <a:gd name="T15" fmla="*/ 132 h 132"/>
                  <a:gd name="T16" fmla="*/ 0 w 129"/>
                  <a:gd name="T17" fmla="*/ 65 h 132"/>
                  <a:gd name="T18" fmla="*/ 4 w 129"/>
                  <a:gd name="T19" fmla="*/ 44 h 132"/>
                  <a:gd name="T20" fmla="*/ 13 w 129"/>
                  <a:gd name="T21" fmla="*/ 27 h 132"/>
                  <a:gd name="T22" fmla="*/ 27 w 129"/>
                  <a:gd name="T23" fmla="*/ 13 h 132"/>
                  <a:gd name="T24" fmla="*/ 45 w 129"/>
                  <a:gd name="T25" fmla="*/ 4 h 132"/>
                  <a:gd name="T26" fmla="*/ 64 w 129"/>
                  <a:gd name="T2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" h="132">
                    <a:moveTo>
                      <a:pt x="64" y="0"/>
                    </a:moveTo>
                    <a:lnTo>
                      <a:pt x="84" y="4"/>
                    </a:lnTo>
                    <a:lnTo>
                      <a:pt x="102" y="13"/>
                    </a:lnTo>
                    <a:lnTo>
                      <a:pt x="116" y="27"/>
                    </a:lnTo>
                    <a:lnTo>
                      <a:pt x="125" y="44"/>
                    </a:lnTo>
                    <a:lnTo>
                      <a:pt x="129" y="65"/>
                    </a:lnTo>
                    <a:lnTo>
                      <a:pt x="129" y="132"/>
                    </a:lnTo>
                    <a:lnTo>
                      <a:pt x="0" y="132"/>
                    </a:lnTo>
                    <a:lnTo>
                      <a:pt x="0" y="65"/>
                    </a:lnTo>
                    <a:lnTo>
                      <a:pt x="4" y="44"/>
                    </a:lnTo>
                    <a:lnTo>
                      <a:pt x="13" y="27"/>
                    </a:lnTo>
                    <a:lnTo>
                      <a:pt x="27" y="13"/>
                    </a:lnTo>
                    <a:lnTo>
                      <a:pt x="45" y="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564">
                <a:extLst>
                  <a:ext uri="{FF2B5EF4-FFF2-40B4-BE49-F238E27FC236}">
                    <a16:creationId xmlns:a16="http://schemas.microsoft.com/office/drawing/2014/main" id="{0799AC92-06F5-4408-A56A-1E8401A04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888" y="4221163"/>
                <a:ext cx="212725" cy="217488"/>
              </a:xfrm>
              <a:custGeom>
                <a:avLst/>
                <a:gdLst>
                  <a:gd name="T0" fmla="*/ 67 w 134"/>
                  <a:gd name="T1" fmla="*/ 0 h 137"/>
                  <a:gd name="T2" fmla="*/ 88 w 134"/>
                  <a:gd name="T3" fmla="*/ 4 h 137"/>
                  <a:gd name="T4" fmla="*/ 106 w 134"/>
                  <a:gd name="T5" fmla="*/ 13 h 137"/>
                  <a:gd name="T6" fmla="*/ 120 w 134"/>
                  <a:gd name="T7" fmla="*/ 29 h 137"/>
                  <a:gd name="T8" fmla="*/ 130 w 134"/>
                  <a:gd name="T9" fmla="*/ 47 h 137"/>
                  <a:gd name="T10" fmla="*/ 134 w 134"/>
                  <a:gd name="T11" fmla="*/ 68 h 137"/>
                  <a:gd name="T12" fmla="*/ 130 w 134"/>
                  <a:gd name="T13" fmla="*/ 90 h 137"/>
                  <a:gd name="T14" fmla="*/ 120 w 134"/>
                  <a:gd name="T15" fmla="*/ 108 h 137"/>
                  <a:gd name="T16" fmla="*/ 106 w 134"/>
                  <a:gd name="T17" fmla="*/ 124 h 137"/>
                  <a:gd name="T18" fmla="*/ 88 w 134"/>
                  <a:gd name="T19" fmla="*/ 133 h 137"/>
                  <a:gd name="T20" fmla="*/ 67 w 134"/>
                  <a:gd name="T21" fmla="*/ 137 h 137"/>
                  <a:gd name="T22" fmla="*/ 46 w 134"/>
                  <a:gd name="T23" fmla="*/ 133 h 137"/>
                  <a:gd name="T24" fmla="*/ 28 w 134"/>
                  <a:gd name="T25" fmla="*/ 124 h 137"/>
                  <a:gd name="T26" fmla="*/ 13 w 134"/>
                  <a:gd name="T27" fmla="*/ 108 h 137"/>
                  <a:gd name="T28" fmla="*/ 4 w 134"/>
                  <a:gd name="T29" fmla="*/ 90 h 137"/>
                  <a:gd name="T30" fmla="*/ 0 w 134"/>
                  <a:gd name="T31" fmla="*/ 68 h 137"/>
                  <a:gd name="T32" fmla="*/ 4 w 134"/>
                  <a:gd name="T33" fmla="*/ 47 h 137"/>
                  <a:gd name="T34" fmla="*/ 13 w 134"/>
                  <a:gd name="T35" fmla="*/ 29 h 137"/>
                  <a:gd name="T36" fmla="*/ 28 w 134"/>
                  <a:gd name="T37" fmla="*/ 13 h 137"/>
                  <a:gd name="T38" fmla="*/ 46 w 134"/>
                  <a:gd name="T39" fmla="*/ 4 h 137"/>
                  <a:gd name="T40" fmla="*/ 67 w 134"/>
                  <a:gd name="T4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" h="137">
                    <a:moveTo>
                      <a:pt x="67" y="0"/>
                    </a:moveTo>
                    <a:lnTo>
                      <a:pt x="88" y="4"/>
                    </a:lnTo>
                    <a:lnTo>
                      <a:pt x="106" y="13"/>
                    </a:lnTo>
                    <a:lnTo>
                      <a:pt x="120" y="29"/>
                    </a:lnTo>
                    <a:lnTo>
                      <a:pt x="130" y="47"/>
                    </a:lnTo>
                    <a:lnTo>
                      <a:pt x="134" y="68"/>
                    </a:lnTo>
                    <a:lnTo>
                      <a:pt x="130" y="90"/>
                    </a:lnTo>
                    <a:lnTo>
                      <a:pt x="120" y="108"/>
                    </a:lnTo>
                    <a:lnTo>
                      <a:pt x="106" y="124"/>
                    </a:lnTo>
                    <a:lnTo>
                      <a:pt x="88" y="133"/>
                    </a:lnTo>
                    <a:lnTo>
                      <a:pt x="67" y="137"/>
                    </a:lnTo>
                    <a:lnTo>
                      <a:pt x="46" y="133"/>
                    </a:lnTo>
                    <a:lnTo>
                      <a:pt x="28" y="124"/>
                    </a:lnTo>
                    <a:lnTo>
                      <a:pt x="13" y="108"/>
                    </a:lnTo>
                    <a:lnTo>
                      <a:pt x="4" y="90"/>
                    </a:lnTo>
                    <a:lnTo>
                      <a:pt x="0" y="68"/>
                    </a:lnTo>
                    <a:lnTo>
                      <a:pt x="4" y="47"/>
                    </a:lnTo>
                    <a:lnTo>
                      <a:pt x="13" y="29"/>
                    </a:lnTo>
                    <a:lnTo>
                      <a:pt x="28" y="13"/>
                    </a:lnTo>
                    <a:lnTo>
                      <a:pt x="46" y="4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565">
                <a:extLst>
                  <a:ext uri="{FF2B5EF4-FFF2-40B4-BE49-F238E27FC236}">
                    <a16:creationId xmlns:a16="http://schemas.microsoft.com/office/drawing/2014/main" id="{1FBF1796-D28F-4C00-B74A-7E583A59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0288" y="4249738"/>
                <a:ext cx="157163" cy="161925"/>
              </a:xfrm>
              <a:custGeom>
                <a:avLst/>
                <a:gdLst>
                  <a:gd name="T0" fmla="*/ 49 w 99"/>
                  <a:gd name="T1" fmla="*/ 0 h 102"/>
                  <a:gd name="T2" fmla="*/ 65 w 99"/>
                  <a:gd name="T3" fmla="*/ 3 h 102"/>
                  <a:gd name="T4" fmla="*/ 78 w 99"/>
                  <a:gd name="T5" fmla="*/ 9 h 102"/>
                  <a:gd name="T6" fmla="*/ 90 w 99"/>
                  <a:gd name="T7" fmla="*/ 21 h 102"/>
                  <a:gd name="T8" fmla="*/ 97 w 99"/>
                  <a:gd name="T9" fmla="*/ 35 h 102"/>
                  <a:gd name="T10" fmla="*/ 99 w 99"/>
                  <a:gd name="T11" fmla="*/ 51 h 102"/>
                  <a:gd name="T12" fmla="*/ 97 w 99"/>
                  <a:gd name="T13" fmla="*/ 67 h 102"/>
                  <a:gd name="T14" fmla="*/ 90 w 99"/>
                  <a:gd name="T15" fmla="*/ 81 h 102"/>
                  <a:gd name="T16" fmla="*/ 78 w 99"/>
                  <a:gd name="T17" fmla="*/ 93 h 102"/>
                  <a:gd name="T18" fmla="*/ 65 w 99"/>
                  <a:gd name="T19" fmla="*/ 100 h 102"/>
                  <a:gd name="T20" fmla="*/ 49 w 99"/>
                  <a:gd name="T21" fmla="*/ 102 h 102"/>
                  <a:gd name="T22" fmla="*/ 34 w 99"/>
                  <a:gd name="T23" fmla="*/ 100 h 102"/>
                  <a:gd name="T24" fmla="*/ 21 w 99"/>
                  <a:gd name="T25" fmla="*/ 93 h 102"/>
                  <a:gd name="T26" fmla="*/ 9 w 99"/>
                  <a:gd name="T27" fmla="*/ 81 h 102"/>
                  <a:gd name="T28" fmla="*/ 2 w 99"/>
                  <a:gd name="T29" fmla="*/ 67 h 102"/>
                  <a:gd name="T30" fmla="*/ 0 w 99"/>
                  <a:gd name="T31" fmla="*/ 51 h 102"/>
                  <a:gd name="T32" fmla="*/ 2 w 99"/>
                  <a:gd name="T33" fmla="*/ 35 h 102"/>
                  <a:gd name="T34" fmla="*/ 9 w 99"/>
                  <a:gd name="T35" fmla="*/ 21 h 102"/>
                  <a:gd name="T36" fmla="*/ 21 w 99"/>
                  <a:gd name="T37" fmla="*/ 9 h 102"/>
                  <a:gd name="T38" fmla="*/ 34 w 99"/>
                  <a:gd name="T39" fmla="*/ 3 h 102"/>
                  <a:gd name="T40" fmla="*/ 49 w 99"/>
                  <a:gd name="T4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102">
                    <a:moveTo>
                      <a:pt x="49" y="0"/>
                    </a:moveTo>
                    <a:lnTo>
                      <a:pt x="65" y="3"/>
                    </a:lnTo>
                    <a:lnTo>
                      <a:pt x="78" y="9"/>
                    </a:lnTo>
                    <a:lnTo>
                      <a:pt x="90" y="21"/>
                    </a:lnTo>
                    <a:lnTo>
                      <a:pt x="97" y="35"/>
                    </a:lnTo>
                    <a:lnTo>
                      <a:pt x="99" y="51"/>
                    </a:lnTo>
                    <a:lnTo>
                      <a:pt x="97" y="67"/>
                    </a:lnTo>
                    <a:lnTo>
                      <a:pt x="90" y="81"/>
                    </a:lnTo>
                    <a:lnTo>
                      <a:pt x="78" y="93"/>
                    </a:lnTo>
                    <a:lnTo>
                      <a:pt x="65" y="100"/>
                    </a:lnTo>
                    <a:lnTo>
                      <a:pt x="49" y="102"/>
                    </a:lnTo>
                    <a:lnTo>
                      <a:pt x="34" y="100"/>
                    </a:lnTo>
                    <a:lnTo>
                      <a:pt x="21" y="93"/>
                    </a:lnTo>
                    <a:lnTo>
                      <a:pt x="9" y="81"/>
                    </a:lnTo>
                    <a:lnTo>
                      <a:pt x="2" y="67"/>
                    </a:lnTo>
                    <a:lnTo>
                      <a:pt x="0" y="51"/>
                    </a:lnTo>
                    <a:lnTo>
                      <a:pt x="2" y="35"/>
                    </a:lnTo>
                    <a:lnTo>
                      <a:pt x="9" y="21"/>
                    </a:lnTo>
                    <a:lnTo>
                      <a:pt x="21" y="9"/>
                    </a:lnTo>
                    <a:lnTo>
                      <a:pt x="34" y="3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566">
                <a:extLst>
                  <a:ext uri="{FF2B5EF4-FFF2-40B4-BE49-F238E27FC236}">
                    <a16:creationId xmlns:a16="http://schemas.microsoft.com/office/drawing/2014/main" id="{4F68D916-AB39-40C6-8E80-E4E4FA0D3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650" y="4603750"/>
                <a:ext cx="76200" cy="249238"/>
              </a:xfrm>
              <a:custGeom>
                <a:avLst/>
                <a:gdLst>
                  <a:gd name="T0" fmla="*/ 22 w 48"/>
                  <a:gd name="T1" fmla="*/ 0 h 157"/>
                  <a:gd name="T2" fmla="*/ 22 w 48"/>
                  <a:gd name="T3" fmla="*/ 0 h 157"/>
                  <a:gd name="T4" fmla="*/ 32 w 48"/>
                  <a:gd name="T5" fmla="*/ 1 h 157"/>
                  <a:gd name="T6" fmla="*/ 40 w 48"/>
                  <a:gd name="T7" fmla="*/ 6 h 157"/>
                  <a:gd name="T8" fmla="*/ 47 w 48"/>
                  <a:gd name="T9" fmla="*/ 14 h 157"/>
                  <a:gd name="T10" fmla="*/ 48 w 48"/>
                  <a:gd name="T11" fmla="*/ 23 h 157"/>
                  <a:gd name="T12" fmla="*/ 48 w 48"/>
                  <a:gd name="T13" fmla="*/ 128 h 157"/>
                  <a:gd name="T14" fmla="*/ 44 w 48"/>
                  <a:gd name="T15" fmla="*/ 142 h 157"/>
                  <a:gd name="T16" fmla="*/ 35 w 48"/>
                  <a:gd name="T17" fmla="*/ 153 h 157"/>
                  <a:gd name="T18" fmla="*/ 22 w 48"/>
                  <a:gd name="T19" fmla="*/ 157 h 157"/>
                  <a:gd name="T20" fmla="*/ 22 w 48"/>
                  <a:gd name="T21" fmla="*/ 157 h 157"/>
                  <a:gd name="T22" fmla="*/ 13 w 48"/>
                  <a:gd name="T23" fmla="*/ 154 h 157"/>
                  <a:gd name="T24" fmla="*/ 6 w 48"/>
                  <a:gd name="T25" fmla="*/ 148 h 157"/>
                  <a:gd name="T26" fmla="*/ 1 w 48"/>
                  <a:gd name="T27" fmla="*/ 138 h 157"/>
                  <a:gd name="T28" fmla="*/ 0 w 48"/>
                  <a:gd name="T29" fmla="*/ 128 h 157"/>
                  <a:gd name="T30" fmla="*/ 0 w 48"/>
                  <a:gd name="T31" fmla="*/ 23 h 157"/>
                  <a:gd name="T32" fmla="*/ 2 w 48"/>
                  <a:gd name="T33" fmla="*/ 11 h 157"/>
                  <a:gd name="T34" fmla="*/ 10 w 48"/>
                  <a:gd name="T35" fmla="*/ 2 h 157"/>
                  <a:gd name="T36" fmla="*/ 22 w 48"/>
                  <a:gd name="T3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57">
                    <a:moveTo>
                      <a:pt x="22" y="0"/>
                    </a:moveTo>
                    <a:lnTo>
                      <a:pt x="22" y="0"/>
                    </a:lnTo>
                    <a:lnTo>
                      <a:pt x="32" y="1"/>
                    </a:lnTo>
                    <a:lnTo>
                      <a:pt x="40" y="6"/>
                    </a:lnTo>
                    <a:lnTo>
                      <a:pt x="47" y="14"/>
                    </a:lnTo>
                    <a:lnTo>
                      <a:pt x="48" y="23"/>
                    </a:lnTo>
                    <a:lnTo>
                      <a:pt x="48" y="128"/>
                    </a:lnTo>
                    <a:lnTo>
                      <a:pt x="44" y="142"/>
                    </a:lnTo>
                    <a:lnTo>
                      <a:pt x="35" y="153"/>
                    </a:lnTo>
                    <a:lnTo>
                      <a:pt x="22" y="157"/>
                    </a:lnTo>
                    <a:lnTo>
                      <a:pt x="22" y="157"/>
                    </a:lnTo>
                    <a:lnTo>
                      <a:pt x="13" y="154"/>
                    </a:lnTo>
                    <a:lnTo>
                      <a:pt x="6" y="148"/>
                    </a:lnTo>
                    <a:lnTo>
                      <a:pt x="1" y="138"/>
                    </a:lnTo>
                    <a:lnTo>
                      <a:pt x="0" y="128"/>
                    </a:lnTo>
                    <a:lnTo>
                      <a:pt x="0" y="23"/>
                    </a:lnTo>
                    <a:lnTo>
                      <a:pt x="2" y="11"/>
                    </a:lnTo>
                    <a:lnTo>
                      <a:pt x="10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567">
                <a:extLst>
                  <a:ext uri="{FF2B5EF4-FFF2-40B4-BE49-F238E27FC236}">
                    <a16:creationId xmlns:a16="http://schemas.microsoft.com/office/drawing/2014/main" id="{B134548C-EF30-49DE-AAE9-9ED9E8A61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8238" y="4603750"/>
                <a:ext cx="76200" cy="249238"/>
              </a:xfrm>
              <a:custGeom>
                <a:avLst/>
                <a:gdLst>
                  <a:gd name="T0" fmla="*/ 21 w 48"/>
                  <a:gd name="T1" fmla="*/ 0 h 157"/>
                  <a:gd name="T2" fmla="*/ 22 w 48"/>
                  <a:gd name="T3" fmla="*/ 0 h 157"/>
                  <a:gd name="T4" fmla="*/ 31 w 48"/>
                  <a:gd name="T5" fmla="*/ 1 h 157"/>
                  <a:gd name="T6" fmla="*/ 40 w 48"/>
                  <a:gd name="T7" fmla="*/ 6 h 157"/>
                  <a:gd name="T8" fmla="*/ 46 w 48"/>
                  <a:gd name="T9" fmla="*/ 14 h 157"/>
                  <a:gd name="T10" fmla="*/ 48 w 48"/>
                  <a:gd name="T11" fmla="*/ 23 h 157"/>
                  <a:gd name="T12" fmla="*/ 48 w 48"/>
                  <a:gd name="T13" fmla="*/ 128 h 157"/>
                  <a:gd name="T14" fmla="*/ 44 w 48"/>
                  <a:gd name="T15" fmla="*/ 142 h 157"/>
                  <a:gd name="T16" fmla="*/ 34 w 48"/>
                  <a:gd name="T17" fmla="*/ 153 h 157"/>
                  <a:gd name="T18" fmla="*/ 22 w 48"/>
                  <a:gd name="T19" fmla="*/ 157 h 157"/>
                  <a:gd name="T20" fmla="*/ 21 w 48"/>
                  <a:gd name="T21" fmla="*/ 157 h 157"/>
                  <a:gd name="T22" fmla="*/ 12 w 48"/>
                  <a:gd name="T23" fmla="*/ 154 h 157"/>
                  <a:gd name="T24" fmla="*/ 5 w 48"/>
                  <a:gd name="T25" fmla="*/ 148 h 157"/>
                  <a:gd name="T26" fmla="*/ 1 w 48"/>
                  <a:gd name="T27" fmla="*/ 138 h 157"/>
                  <a:gd name="T28" fmla="*/ 0 w 48"/>
                  <a:gd name="T29" fmla="*/ 128 h 157"/>
                  <a:gd name="T30" fmla="*/ 0 w 48"/>
                  <a:gd name="T31" fmla="*/ 23 h 157"/>
                  <a:gd name="T32" fmla="*/ 2 w 48"/>
                  <a:gd name="T33" fmla="*/ 11 h 157"/>
                  <a:gd name="T34" fmla="*/ 10 w 48"/>
                  <a:gd name="T35" fmla="*/ 2 h 157"/>
                  <a:gd name="T36" fmla="*/ 21 w 48"/>
                  <a:gd name="T3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57">
                    <a:moveTo>
                      <a:pt x="21" y="0"/>
                    </a:moveTo>
                    <a:lnTo>
                      <a:pt x="22" y="0"/>
                    </a:lnTo>
                    <a:lnTo>
                      <a:pt x="31" y="1"/>
                    </a:lnTo>
                    <a:lnTo>
                      <a:pt x="40" y="6"/>
                    </a:lnTo>
                    <a:lnTo>
                      <a:pt x="46" y="14"/>
                    </a:lnTo>
                    <a:lnTo>
                      <a:pt x="48" y="23"/>
                    </a:lnTo>
                    <a:lnTo>
                      <a:pt x="48" y="128"/>
                    </a:lnTo>
                    <a:lnTo>
                      <a:pt x="44" y="142"/>
                    </a:lnTo>
                    <a:lnTo>
                      <a:pt x="34" y="153"/>
                    </a:lnTo>
                    <a:lnTo>
                      <a:pt x="22" y="157"/>
                    </a:lnTo>
                    <a:lnTo>
                      <a:pt x="21" y="157"/>
                    </a:lnTo>
                    <a:lnTo>
                      <a:pt x="12" y="154"/>
                    </a:lnTo>
                    <a:lnTo>
                      <a:pt x="5" y="148"/>
                    </a:lnTo>
                    <a:lnTo>
                      <a:pt x="1" y="138"/>
                    </a:lnTo>
                    <a:lnTo>
                      <a:pt x="0" y="128"/>
                    </a:lnTo>
                    <a:lnTo>
                      <a:pt x="0" y="23"/>
                    </a:lnTo>
                    <a:lnTo>
                      <a:pt x="2" y="11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Rectangle 568">
                <a:extLst>
                  <a:ext uri="{FF2B5EF4-FFF2-40B4-BE49-F238E27FC236}">
                    <a16:creationId xmlns:a16="http://schemas.microsoft.com/office/drawing/2014/main" id="{9A5BE23D-8ABC-4ED2-99E8-10FABB4E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650" y="4586288"/>
                <a:ext cx="204788" cy="112713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569">
                <a:extLst>
                  <a:ext uri="{FF2B5EF4-FFF2-40B4-BE49-F238E27FC236}">
                    <a16:creationId xmlns:a16="http://schemas.microsoft.com/office/drawing/2014/main" id="{019AEBA9-5A88-41A4-BE10-6EDB10EB6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4483100"/>
                <a:ext cx="257175" cy="60325"/>
              </a:xfrm>
              <a:custGeom>
                <a:avLst/>
                <a:gdLst>
                  <a:gd name="T0" fmla="*/ 15 w 162"/>
                  <a:gd name="T1" fmla="*/ 0 h 38"/>
                  <a:gd name="T2" fmla="*/ 138 w 162"/>
                  <a:gd name="T3" fmla="*/ 0 h 38"/>
                  <a:gd name="T4" fmla="*/ 146 w 162"/>
                  <a:gd name="T5" fmla="*/ 1 h 38"/>
                  <a:gd name="T6" fmla="*/ 154 w 162"/>
                  <a:gd name="T7" fmla="*/ 5 h 38"/>
                  <a:gd name="T8" fmla="*/ 159 w 162"/>
                  <a:gd name="T9" fmla="*/ 9 h 38"/>
                  <a:gd name="T10" fmla="*/ 162 w 162"/>
                  <a:gd name="T11" fmla="*/ 17 h 38"/>
                  <a:gd name="T12" fmla="*/ 162 w 162"/>
                  <a:gd name="T13" fmla="*/ 17 h 38"/>
                  <a:gd name="T14" fmla="*/ 158 w 162"/>
                  <a:gd name="T15" fmla="*/ 27 h 38"/>
                  <a:gd name="T16" fmla="*/ 149 w 162"/>
                  <a:gd name="T17" fmla="*/ 35 h 38"/>
                  <a:gd name="T18" fmla="*/ 138 w 162"/>
                  <a:gd name="T19" fmla="*/ 38 h 38"/>
                  <a:gd name="T20" fmla="*/ 15 w 162"/>
                  <a:gd name="T21" fmla="*/ 38 h 38"/>
                  <a:gd name="T22" fmla="*/ 10 w 162"/>
                  <a:gd name="T23" fmla="*/ 38 h 38"/>
                  <a:gd name="T24" fmla="*/ 6 w 162"/>
                  <a:gd name="T25" fmla="*/ 35 h 38"/>
                  <a:gd name="T26" fmla="*/ 3 w 162"/>
                  <a:gd name="T27" fmla="*/ 31 h 38"/>
                  <a:gd name="T28" fmla="*/ 1 w 162"/>
                  <a:gd name="T29" fmla="*/ 27 h 38"/>
                  <a:gd name="T30" fmla="*/ 0 w 162"/>
                  <a:gd name="T31" fmla="*/ 22 h 38"/>
                  <a:gd name="T32" fmla="*/ 0 w 162"/>
                  <a:gd name="T33" fmla="*/ 17 h 38"/>
                  <a:gd name="T34" fmla="*/ 0 w 162"/>
                  <a:gd name="T35" fmla="*/ 17 h 38"/>
                  <a:gd name="T36" fmla="*/ 0 w 162"/>
                  <a:gd name="T37" fmla="*/ 10 h 38"/>
                  <a:gd name="T38" fmla="*/ 2 w 162"/>
                  <a:gd name="T39" fmla="*/ 6 h 38"/>
                  <a:gd name="T40" fmla="*/ 5 w 162"/>
                  <a:gd name="T41" fmla="*/ 2 h 38"/>
                  <a:gd name="T42" fmla="*/ 10 w 162"/>
                  <a:gd name="T43" fmla="*/ 1 h 38"/>
                  <a:gd name="T44" fmla="*/ 15 w 162"/>
                  <a:gd name="T4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2" h="38">
                    <a:moveTo>
                      <a:pt x="15" y="0"/>
                    </a:moveTo>
                    <a:lnTo>
                      <a:pt x="138" y="0"/>
                    </a:lnTo>
                    <a:lnTo>
                      <a:pt x="146" y="1"/>
                    </a:lnTo>
                    <a:lnTo>
                      <a:pt x="154" y="5"/>
                    </a:lnTo>
                    <a:lnTo>
                      <a:pt x="159" y="9"/>
                    </a:lnTo>
                    <a:lnTo>
                      <a:pt x="162" y="17"/>
                    </a:lnTo>
                    <a:lnTo>
                      <a:pt x="162" y="17"/>
                    </a:lnTo>
                    <a:lnTo>
                      <a:pt x="158" y="27"/>
                    </a:lnTo>
                    <a:lnTo>
                      <a:pt x="149" y="35"/>
                    </a:lnTo>
                    <a:lnTo>
                      <a:pt x="138" y="38"/>
                    </a:lnTo>
                    <a:lnTo>
                      <a:pt x="15" y="38"/>
                    </a:lnTo>
                    <a:lnTo>
                      <a:pt x="10" y="38"/>
                    </a:lnTo>
                    <a:lnTo>
                      <a:pt x="6" y="35"/>
                    </a:lnTo>
                    <a:lnTo>
                      <a:pt x="3" y="31"/>
                    </a:lnTo>
                    <a:lnTo>
                      <a:pt x="1" y="27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5" y="2"/>
                    </a:lnTo>
                    <a:lnTo>
                      <a:pt x="10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Rectangle 570">
                <a:extLst>
                  <a:ext uri="{FF2B5EF4-FFF2-40B4-BE49-F238E27FC236}">
                    <a16:creationId xmlns:a16="http://schemas.microsoft.com/office/drawing/2014/main" id="{FD593659-2547-48A4-A226-408B0D54C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Rectangle 571">
                <a:extLst>
                  <a:ext uri="{FF2B5EF4-FFF2-40B4-BE49-F238E27FC236}">
                    <a16:creationId xmlns:a16="http://schemas.microsoft.com/office/drawing/2014/main" id="{05DF1E6F-54BD-48A9-99A2-4B182AEA1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1325" y="4371975"/>
                <a:ext cx="68263" cy="206375"/>
              </a:xfrm>
              <a:prstGeom prst="rect">
                <a:avLst/>
              </a:pr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572">
                <a:extLst>
                  <a:ext uri="{FF2B5EF4-FFF2-40B4-BE49-F238E27FC236}">
                    <a16:creationId xmlns:a16="http://schemas.microsoft.com/office/drawing/2014/main" id="{79A92A4F-AF3D-448A-A5E0-F01C4FDF4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4295775"/>
                <a:ext cx="96838" cy="85725"/>
              </a:xfrm>
              <a:custGeom>
                <a:avLst/>
                <a:gdLst>
                  <a:gd name="T0" fmla="*/ 30 w 61"/>
                  <a:gd name="T1" fmla="*/ 0 h 54"/>
                  <a:gd name="T2" fmla="*/ 61 w 61"/>
                  <a:gd name="T3" fmla="*/ 54 h 54"/>
                  <a:gd name="T4" fmla="*/ 0 w 61"/>
                  <a:gd name="T5" fmla="*/ 54 h 54"/>
                  <a:gd name="T6" fmla="*/ 30 w 61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54">
                    <a:moveTo>
                      <a:pt x="30" y="0"/>
                    </a:moveTo>
                    <a:lnTo>
                      <a:pt x="61" y="54"/>
                    </a:lnTo>
                    <a:lnTo>
                      <a:pt x="0" y="5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Rectangle 573">
                <a:extLst>
                  <a:ext uri="{FF2B5EF4-FFF2-40B4-BE49-F238E27FC236}">
                    <a16:creationId xmlns:a16="http://schemas.microsoft.com/office/drawing/2014/main" id="{91100B77-2F3C-4314-B455-2E7316D7D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2263" y="4337050"/>
                <a:ext cx="69850" cy="241300"/>
              </a:xfrm>
              <a:prstGeom prst="rect">
                <a:avLst/>
              </a:pr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574">
                <a:extLst>
                  <a:ext uri="{FF2B5EF4-FFF2-40B4-BE49-F238E27FC236}">
                    <a16:creationId xmlns:a16="http://schemas.microsoft.com/office/drawing/2014/main" id="{7C45E66A-202A-4D46-BEC2-400F677F9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4262438"/>
                <a:ext cx="98425" cy="82550"/>
              </a:xfrm>
              <a:custGeom>
                <a:avLst/>
                <a:gdLst>
                  <a:gd name="T0" fmla="*/ 31 w 62"/>
                  <a:gd name="T1" fmla="*/ 0 h 52"/>
                  <a:gd name="T2" fmla="*/ 62 w 62"/>
                  <a:gd name="T3" fmla="*/ 52 h 52"/>
                  <a:gd name="T4" fmla="*/ 0 w 62"/>
                  <a:gd name="T5" fmla="*/ 52 h 52"/>
                  <a:gd name="T6" fmla="*/ 31 w 62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52">
                    <a:moveTo>
                      <a:pt x="31" y="0"/>
                    </a:moveTo>
                    <a:lnTo>
                      <a:pt x="62" y="52"/>
                    </a:lnTo>
                    <a:lnTo>
                      <a:pt x="0" y="5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Rectangle 575">
                <a:extLst>
                  <a:ext uri="{FF2B5EF4-FFF2-40B4-BE49-F238E27FC236}">
                    <a16:creationId xmlns:a16="http://schemas.microsoft.com/office/drawing/2014/main" id="{4FEDF02B-8A48-4488-A71A-06E2FB431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251325"/>
                <a:ext cx="68263" cy="327025"/>
              </a:xfrm>
              <a:prstGeom prst="rect">
                <a:avLst/>
              </a:pr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576">
                <a:extLst>
                  <a:ext uri="{FF2B5EF4-FFF2-40B4-BE49-F238E27FC236}">
                    <a16:creationId xmlns:a16="http://schemas.microsoft.com/office/drawing/2014/main" id="{D2C6348D-D5A4-4085-9ACD-BFE7F1193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738" y="4175125"/>
                <a:ext cx="98425" cy="85725"/>
              </a:xfrm>
              <a:custGeom>
                <a:avLst/>
                <a:gdLst>
                  <a:gd name="T0" fmla="*/ 32 w 62"/>
                  <a:gd name="T1" fmla="*/ 0 h 54"/>
                  <a:gd name="T2" fmla="*/ 62 w 62"/>
                  <a:gd name="T3" fmla="*/ 54 h 54"/>
                  <a:gd name="T4" fmla="*/ 0 w 62"/>
                  <a:gd name="T5" fmla="*/ 54 h 54"/>
                  <a:gd name="T6" fmla="*/ 32 w 62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54">
                    <a:moveTo>
                      <a:pt x="32" y="0"/>
                    </a:moveTo>
                    <a:lnTo>
                      <a:pt x="62" y="54"/>
                    </a:lnTo>
                    <a:lnTo>
                      <a:pt x="0" y="54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1F9FF"/>
              </a:solidFill>
              <a:ln w="0">
                <a:solidFill>
                  <a:srgbClr val="61F9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Rectangle 577">
                <a:extLst>
                  <a:ext uri="{FF2B5EF4-FFF2-40B4-BE49-F238E27FC236}">
                    <a16:creationId xmlns:a16="http://schemas.microsoft.com/office/drawing/2014/main" id="{5C19DA87-D790-411D-9ABE-214B07E79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Rectangle 578">
                <a:extLst>
                  <a:ext uri="{FF2B5EF4-FFF2-40B4-BE49-F238E27FC236}">
                    <a16:creationId xmlns:a16="http://schemas.microsoft.com/office/drawing/2014/main" id="{F2698073-13AC-4D1B-BD3A-910F7871B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6688" y="4664075"/>
                <a:ext cx="241300" cy="42863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Rectangle 579">
                <a:extLst>
                  <a:ext uri="{FF2B5EF4-FFF2-40B4-BE49-F238E27FC236}">
                    <a16:creationId xmlns:a16="http://schemas.microsoft.com/office/drawing/2014/main" id="{2DB52152-F4EA-4C90-8B2B-2160000FC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463" y="4603750"/>
                <a:ext cx="42863" cy="103188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415CFEF-F68D-4449-ABF4-EBA615635477}"/>
                </a:ext>
              </a:extLst>
            </p:cNvPr>
            <p:cNvSpPr txBox="1"/>
            <p:nvPr/>
          </p:nvSpPr>
          <p:spPr>
            <a:xfrm>
              <a:off x="9328145" y="4346337"/>
              <a:ext cx="24350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spcBef>
                  <a:spcPts val="1000"/>
                </a:spcBef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8242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algn="ctr"/>
              <a:r>
                <a:rPr lang="en-US" altLang="ko-KR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 </a:t>
              </a:r>
              <a:r>
                <a:rPr lang="ko-KR" altLang="en-US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주간 회의 </a:t>
              </a:r>
              <a:r>
                <a:rPr lang="en-US" altLang="ko-KR" sz="28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  <a:endPara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A1A3BE54-F16E-4443-80B9-B140825AC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00" y="1198590"/>
            <a:ext cx="5494599" cy="5180245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3BB7D9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8D3CB7CD-E3E9-43C9-B344-0F5AA8228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17" y="1212286"/>
            <a:ext cx="6342673" cy="5166549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3BB7D9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62C095E6-B91F-417B-A7D5-FEFE5400C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761" y="1397970"/>
            <a:ext cx="6706146" cy="4795179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3BB7D9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2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FF55D67-5B73-4A89-B109-9CACA67EC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r="22366"/>
          <a:stretch/>
        </p:blipFill>
        <p:spPr>
          <a:xfrm>
            <a:off x="0" y="0"/>
            <a:ext cx="503364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03102F-10DA-4DA3-BEA6-50F454EF2A90}"/>
              </a:ext>
            </a:extLst>
          </p:cNvPr>
          <p:cNvSpPr/>
          <p:nvPr/>
        </p:nvSpPr>
        <p:spPr>
          <a:xfrm>
            <a:off x="4842933" y="0"/>
            <a:ext cx="7349067" cy="6858000"/>
          </a:xfrm>
          <a:prstGeom prst="rect">
            <a:avLst/>
          </a:prstGeom>
          <a:solidFill>
            <a:srgbClr val="28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4639" y="3809581"/>
            <a:ext cx="198062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5744639" y="1146276"/>
            <a:ext cx="12288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767481" y="2847807"/>
            <a:ext cx="127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246248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96834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F2F080-B287-41F5-B481-AE4B682B9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03102F-10DA-4DA3-BEA6-50F454EF2A90}"/>
              </a:ext>
            </a:extLst>
          </p:cNvPr>
          <p:cNvSpPr/>
          <p:nvPr/>
        </p:nvSpPr>
        <p:spPr>
          <a:xfrm>
            <a:off x="4842933" y="0"/>
            <a:ext cx="7349067" cy="6858000"/>
          </a:xfrm>
          <a:prstGeom prst="rect">
            <a:avLst/>
          </a:prstGeom>
          <a:solidFill>
            <a:srgbClr val="28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4639" y="3809581"/>
            <a:ext cx="198062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5744639" y="1146276"/>
            <a:ext cx="12288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767481" y="2847807"/>
            <a:ext cx="127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246248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F2D977-1881-4839-A4B5-8973E55D7F1F}"/>
              </a:ext>
            </a:extLst>
          </p:cNvPr>
          <p:cNvGrpSpPr/>
          <p:nvPr/>
        </p:nvGrpSpPr>
        <p:grpSpPr>
          <a:xfrm>
            <a:off x="7487478" y="3429000"/>
            <a:ext cx="2957216" cy="2506463"/>
            <a:chOff x="7487478" y="3429000"/>
            <a:chExt cx="2957216" cy="25064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955D46-7DD7-45C6-9E79-08BA240F479C}"/>
                </a:ext>
              </a:extLst>
            </p:cNvPr>
            <p:cNvSpPr/>
            <p:nvPr/>
          </p:nvSpPr>
          <p:spPr>
            <a:xfrm>
              <a:off x="8208289" y="3429000"/>
              <a:ext cx="2236405" cy="2506463"/>
            </a:xfrm>
            <a:prstGeom prst="rect">
              <a:avLst/>
            </a:prstGeom>
            <a:solidFill>
              <a:srgbClr val="282421"/>
            </a:solidFill>
            <a:ln>
              <a:solidFill>
                <a:srgbClr val="2824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주제</a:t>
              </a:r>
              <a:endParaRPr lang="en-US" altLang="ko-KR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사례</a:t>
              </a:r>
              <a:endParaRPr lang="en-US" altLang="ko-KR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특징</a:t>
              </a:r>
              <a:endParaRPr lang="en-US" altLang="ko-KR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프로세스 다이어그램</a:t>
              </a:r>
              <a:endParaRPr lang="en-US" altLang="ko-KR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아키텍처</a:t>
              </a:r>
              <a:endParaRPr lang="en-US" altLang="ko-KR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>
                <a:lnSpc>
                  <a:spcPts val="2500"/>
                </a:lnSpc>
              </a:pPr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6) 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사용기술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ACED2C2-3969-433D-AD1E-73C044CCD247}"/>
                </a:ext>
              </a:extLst>
            </p:cNvPr>
            <p:cNvCxnSpPr>
              <a:cxnSpLocks/>
            </p:cNvCxnSpPr>
            <p:nvPr/>
          </p:nvCxnSpPr>
          <p:spPr>
            <a:xfrm>
              <a:off x="7487478" y="3962400"/>
              <a:ext cx="71561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F6A4875-C7B9-414C-A4C9-3FCD7D56527A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3591339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B6DF8A7-39BD-438E-A9BB-998099DE2386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5749787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EC5596-E8FD-40D9-85F8-50830FC07825}"/>
              </a:ext>
            </a:extLst>
          </p:cNvPr>
          <p:cNvSpPr txBox="1"/>
          <p:nvPr/>
        </p:nvSpPr>
        <p:spPr>
          <a:xfrm rot="1658334">
            <a:off x="2263495" y="2430479"/>
            <a:ext cx="180975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BottomDown"/>
              <a:lightRig rig="threePt" dir="t"/>
            </a:scene3d>
          </a:bodyPr>
          <a:lstStyle/>
          <a:p>
            <a:r>
              <a:rPr lang="ko-KR" altLang="en-US" sz="1600" dirty="0">
                <a:gradFill>
                  <a:gsLst>
                    <a:gs pos="31854">
                      <a:srgbClr val="6E7273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>
                        <a:lumMod val="75000"/>
                        <a:lumOff val="25000"/>
                      </a:schemeClr>
                    </a:gs>
                    <a:gs pos="42000">
                      <a:srgbClr val="ECF4F6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69908">
                      <a:srgbClr val="EBF1F1"/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주제</a:t>
            </a:r>
            <a:r>
              <a:rPr lang="en-US" altLang="ko-KR" sz="1600" dirty="0">
                <a:gradFill>
                  <a:gsLst>
                    <a:gs pos="31854">
                      <a:srgbClr val="6E7273"/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>
                        <a:lumMod val="75000"/>
                        <a:lumOff val="25000"/>
                      </a:schemeClr>
                    </a:gs>
                    <a:gs pos="42000">
                      <a:srgbClr val="ECF4F6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69908">
                      <a:srgbClr val="EBF1F1"/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?</a:t>
            </a:r>
            <a:endParaRPr lang="ko-KR" altLang="en-US" sz="1600" dirty="0">
              <a:gradFill>
                <a:gsLst>
                  <a:gs pos="31854">
                    <a:srgbClr val="6E7273"/>
                  </a:gs>
                  <a:gs pos="0">
                    <a:schemeClr val="tx1">
                      <a:lumMod val="65000"/>
                      <a:lumOff val="35000"/>
                    </a:schemeClr>
                  </a:gs>
                  <a:gs pos="23000">
                    <a:schemeClr val="tx1">
                      <a:lumMod val="75000"/>
                      <a:lumOff val="25000"/>
                    </a:schemeClr>
                  </a:gs>
                  <a:gs pos="57000">
                    <a:schemeClr val="tx1">
                      <a:lumMod val="75000"/>
                      <a:lumOff val="25000"/>
                    </a:schemeClr>
                  </a:gs>
                  <a:gs pos="42000">
                    <a:srgbClr val="ECF4F6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69908">
                    <a:srgbClr val="EBF1F1"/>
                  </a:gs>
                  <a:gs pos="85000">
                    <a:srgbClr val="595A5B"/>
                  </a:gs>
                </a:gsLst>
                <a:lin ang="10800000" scaled="0"/>
              </a:gra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9C7A9-F5C8-4A6B-880D-235EF7F25F5A}"/>
              </a:ext>
            </a:extLst>
          </p:cNvPr>
          <p:cNvSpPr txBox="1"/>
          <p:nvPr/>
        </p:nvSpPr>
        <p:spPr>
          <a:xfrm rot="1323680">
            <a:off x="3273463" y="3970358"/>
            <a:ext cx="180975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BottomDown"/>
              <a:lightRig rig="threePt" dir="t"/>
            </a:scene3d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/>
                    </a:gs>
                    <a:gs pos="42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69908">
                      <a:schemeClr val="bg1">
                        <a:lumMod val="75000"/>
                      </a:schemeClr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프로젝트 사례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/>
                    </a:gs>
                    <a:gs pos="42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69908">
                      <a:schemeClr val="bg1">
                        <a:lumMod val="75000"/>
                      </a:schemeClr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?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/>
                    </a:gs>
                    <a:gs pos="42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69908">
                      <a:schemeClr val="bg1">
                        <a:lumMod val="75000"/>
                      </a:schemeClr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특징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7000">
                      <a:schemeClr val="tx1"/>
                    </a:gs>
                    <a:gs pos="42000">
                      <a:schemeClr val="bg1">
                        <a:lumMod val="7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69908">
                      <a:schemeClr val="bg1">
                        <a:lumMod val="75000"/>
                      </a:schemeClr>
                    </a:gs>
                    <a:gs pos="85000">
                      <a:srgbClr val="595A5B"/>
                    </a:gs>
                  </a:gsLst>
                  <a:lin ang="10800000" scaled="0"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?</a:t>
            </a:r>
            <a:endParaRPr lang="ko-KR" altLang="en-US" sz="1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23000">
                    <a:schemeClr val="tx1">
                      <a:lumMod val="75000"/>
                      <a:lumOff val="25000"/>
                    </a:schemeClr>
                  </a:gs>
                  <a:gs pos="57000">
                    <a:schemeClr val="tx1"/>
                  </a:gs>
                  <a:gs pos="42000">
                    <a:schemeClr val="bg1">
                      <a:lumMod val="7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  <a:gs pos="69908">
                    <a:schemeClr val="bg1">
                      <a:lumMod val="75000"/>
                    </a:schemeClr>
                  </a:gs>
                  <a:gs pos="85000">
                    <a:srgbClr val="595A5B"/>
                  </a:gs>
                </a:gsLst>
                <a:lin ang="10800000" scaled="0"/>
              </a:gra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1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1BC3F1E1-A789-42D8-9C8B-23E2647362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19" r="6292"/>
          <a:stretch/>
        </p:blipFill>
        <p:spPr>
          <a:xfrm>
            <a:off x="2076451" y="0"/>
            <a:ext cx="1011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1495465-F0BE-461D-B8DF-D99130348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1" r="23924"/>
          <a:stretch/>
        </p:blipFill>
        <p:spPr>
          <a:xfrm>
            <a:off x="0" y="0"/>
            <a:ext cx="568760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03102F-10DA-4DA3-BEA6-50F454EF2A90}"/>
              </a:ext>
            </a:extLst>
          </p:cNvPr>
          <p:cNvSpPr/>
          <p:nvPr/>
        </p:nvSpPr>
        <p:spPr>
          <a:xfrm>
            <a:off x="4842933" y="0"/>
            <a:ext cx="7349067" cy="6858000"/>
          </a:xfrm>
          <a:prstGeom prst="rect">
            <a:avLst/>
          </a:prstGeom>
          <a:solidFill>
            <a:srgbClr val="28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4639" y="3809581"/>
            <a:ext cx="198062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5744639" y="1146276"/>
            <a:ext cx="12288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767481" y="2847807"/>
            <a:ext cx="127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246248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387FB3-A7D5-4AED-8EBF-1DC9A6315716}"/>
              </a:ext>
            </a:extLst>
          </p:cNvPr>
          <p:cNvGrpSpPr/>
          <p:nvPr/>
        </p:nvGrpSpPr>
        <p:grpSpPr>
          <a:xfrm>
            <a:off x="7487478" y="3809581"/>
            <a:ext cx="2957216" cy="2506463"/>
            <a:chOff x="7487478" y="3809581"/>
            <a:chExt cx="2957216" cy="250646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112320-DE2F-46D7-9957-D640C72ACF97}"/>
                </a:ext>
              </a:extLst>
            </p:cNvPr>
            <p:cNvGrpSpPr/>
            <p:nvPr/>
          </p:nvGrpSpPr>
          <p:grpSpPr>
            <a:xfrm>
              <a:off x="7487478" y="3809581"/>
              <a:ext cx="2957216" cy="2506463"/>
              <a:chOff x="7487478" y="3809581"/>
              <a:chExt cx="2957216" cy="250646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3B8F3DE-ACE0-4FB8-B035-F69C136A291A}"/>
                  </a:ext>
                </a:extLst>
              </p:cNvPr>
              <p:cNvSpPr/>
              <p:nvPr/>
            </p:nvSpPr>
            <p:spPr>
              <a:xfrm>
                <a:off x="8208289" y="3809581"/>
                <a:ext cx="2236405" cy="2506463"/>
              </a:xfrm>
              <a:prstGeom prst="rect">
                <a:avLst/>
              </a:prstGeom>
              <a:solidFill>
                <a:srgbClr val="282421"/>
              </a:solidFill>
              <a:ln>
                <a:solidFill>
                  <a:srgbClr val="2824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성능</a:t>
                </a:r>
                <a:endParaRPr lang="en-US" altLang="ko-KR" sz="12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보안성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내구성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&amp;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확장성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비용 최적화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운영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59AC43C-6027-41E5-90F2-6249F2B2BE03}"/>
                  </a:ext>
                </a:extLst>
              </p:cNvPr>
              <p:cNvCxnSpPr/>
              <p:nvPr/>
            </p:nvCxnSpPr>
            <p:spPr>
              <a:xfrm>
                <a:off x="7487478" y="5091734"/>
                <a:ext cx="71561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316B42-E1C7-425C-BFF4-9DE15216BFB3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4152895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3612366-F265-473E-A3A3-518AD7400D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5998406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9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Performance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  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29A5-8C7E-497C-BF3D-86EF02C77A1B}"/>
              </a:ext>
            </a:extLst>
          </p:cNvPr>
          <p:cNvSpPr txBox="1"/>
          <p:nvPr/>
        </p:nvSpPr>
        <p:spPr>
          <a:xfrm>
            <a:off x="2279140" y="1821993"/>
            <a:ext cx="9774316" cy="36011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SQS</a:t>
            </a: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도메인간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연동하여 처리 응답 시간 최소화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주요 데이터를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fan-out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통하여 복제하여 데이터 접근에 대한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부하를 분산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CloudFront</a:t>
            </a:r>
            <a:endParaRPr lang="en-US" altLang="ko-KR" sz="28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컨텐츠 지역 캐시 이용하여 정적 컨텐츠 배포 지연시간 최소화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26420-83C2-4485-81FE-3C3E3BB65259}"/>
              </a:ext>
            </a:extLst>
          </p:cNvPr>
          <p:cNvSpPr txBox="1"/>
          <p:nvPr/>
        </p:nvSpPr>
        <p:spPr>
          <a:xfrm>
            <a:off x="2563146" y="1063050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958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Performance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  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3EDB-4A84-458F-9D3D-2978B21B7B0F}"/>
              </a:ext>
            </a:extLst>
          </p:cNvPr>
          <p:cNvSpPr txBox="1"/>
          <p:nvPr/>
        </p:nvSpPr>
        <p:spPr>
          <a:xfrm>
            <a:off x="2563145" y="1851736"/>
            <a:ext cx="9404265" cy="12721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부하 테스트 환경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환경 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AWS EC2, vCPU 4, RAM 16GiB, Ubuntu 18.04</a:t>
            </a: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도구 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Locust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B9FA1-AFDB-4FD3-9BB4-A1C81E4A16CA}"/>
              </a:ext>
            </a:extLst>
          </p:cNvPr>
          <p:cNvSpPr txBox="1"/>
          <p:nvPr/>
        </p:nvSpPr>
        <p:spPr>
          <a:xfrm>
            <a:off x="2563146" y="1063050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테스트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D2EF9-06D7-4DD0-8664-38E25C7AC63D}"/>
              </a:ext>
            </a:extLst>
          </p:cNvPr>
          <p:cNvSpPr txBox="1"/>
          <p:nvPr/>
        </p:nvSpPr>
        <p:spPr>
          <a:xfrm>
            <a:off x="2563145" y="3429000"/>
            <a:ext cx="9404265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부하 테스트 항목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프레임워크 검증</a:t>
            </a: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전송 성능 테스트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(CDN)</a:t>
            </a: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참조계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성능 테스트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(API) – API Gateway/Lambda/RDS</a:t>
            </a:r>
          </a:p>
          <a:p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z="18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갱신계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성능 테스트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(API) – API Gateway/Lambda/RDS</a:t>
            </a:r>
          </a:p>
          <a:p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서비스 연동 성능 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(API, Queue) – API Gateway/Lambda/RDS</a:t>
            </a:r>
          </a:p>
          <a:p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 </a:t>
            </a:r>
            <a:r>
              <a:rPr lang="ko-KR" altLang="en-US" sz="1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시나리오 테스트</a:t>
            </a:r>
            <a:endParaRPr lang="en-US" altLang="ko-KR" sz="18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51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Performance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  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A3EDB-4A84-458F-9D3D-2978B21B7B0F}"/>
              </a:ext>
            </a:extLst>
          </p:cNvPr>
          <p:cNvSpPr txBox="1"/>
          <p:nvPr/>
        </p:nvSpPr>
        <p:spPr>
          <a:xfrm>
            <a:off x="2704861" y="2049135"/>
            <a:ext cx="9332810" cy="2759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배포 도메인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- 100%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수강과목 요청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	- 800%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 신청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		- 200%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인증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 API	- 25%</a:t>
            </a:r>
            <a:br>
              <a:rPr lang="en-US" altLang="ko-KR" sz="26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26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694E5-67A6-4FFF-9CA2-E3C807B115D8}"/>
              </a:ext>
            </a:extLst>
          </p:cNvPr>
          <p:cNvSpPr txBox="1"/>
          <p:nvPr/>
        </p:nvSpPr>
        <p:spPr>
          <a:xfrm>
            <a:off x="2563147" y="1063050"/>
            <a:ext cx="353285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대상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4495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Performance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  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852DAC-3F6E-4B57-A368-1F6D7482E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3" b="6689"/>
          <a:stretch/>
        </p:blipFill>
        <p:spPr>
          <a:xfrm>
            <a:off x="2889356" y="1757402"/>
            <a:ext cx="8335818" cy="207850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B3FD56E-ED19-43E2-94A4-DB71152A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07871"/>
              </p:ext>
            </p:extLst>
          </p:nvPr>
        </p:nvGraphicFramePr>
        <p:xfrm>
          <a:off x="2879429" y="4029227"/>
          <a:ext cx="8335818" cy="958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612">
                  <a:extLst>
                    <a:ext uri="{9D8B030D-6E8A-4147-A177-3AD203B41FA5}">
                      <a16:colId xmlns:a16="http://schemas.microsoft.com/office/drawing/2014/main" val="1107312966"/>
                    </a:ext>
                  </a:extLst>
                </a:gridCol>
                <a:gridCol w="1748052">
                  <a:extLst>
                    <a:ext uri="{9D8B030D-6E8A-4147-A177-3AD203B41FA5}">
                      <a16:colId xmlns:a16="http://schemas.microsoft.com/office/drawing/2014/main" val="2930915044"/>
                    </a:ext>
                  </a:extLst>
                </a:gridCol>
                <a:gridCol w="1865875">
                  <a:extLst>
                    <a:ext uri="{9D8B030D-6E8A-4147-A177-3AD203B41FA5}">
                      <a16:colId xmlns:a16="http://schemas.microsoft.com/office/drawing/2014/main" val="268596087"/>
                    </a:ext>
                  </a:extLst>
                </a:gridCol>
                <a:gridCol w="1912522">
                  <a:extLst>
                    <a:ext uri="{9D8B030D-6E8A-4147-A177-3AD203B41FA5}">
                      <a16:colId xmlns:a16="http://schemas.microsoft.com/office/drawing/2014/main" val="1805873624"/>
                    </a:ext>
                  </a:extLst>
                </a:gridCol>
                <a:gridCol w="2145757">
                  <a:extLst>
                    <a:ext uri="{9D8B030D-6E8A-4147-A177-3AD203B41FA5}">
                      <a16:colId xmlns:a16="http://schemas.microsoft.com/office/drawing/2014/main" val="1867772378"/>
                    </a:ext>
                  </a:extLst>
                </a:gridCol>
              </a:tblGrid>
              <a:tr h="479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No.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Concurrent users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Hatch</a:t>
                      </a:r>
                      <a:r>
                        <a:rPr lang="en-US" altLang="ko-KR" sz="12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rate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Total Throughput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Total Latency(median)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1937841"/>
                  </a:ext>
                </a:extLst>
              </a:tr>
              <a:tr h="4794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301 </a:t>
                      </a:r>
                      <a:r>
                        <a:rPr 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rps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34 </a:t>
                      </a:r>
                      <a:r>
                        <a:rPr 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1952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3DC4C6-5D8F-4791-8AF6-41B33249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58182"/>
              </p:ext>
            </p:extLst>
          </p:nvPr>
        </p:nvGraphicFramePr>
        <p:xfrm>
          <a:off x="2878275" y="5152311"/>
          <a:ext cx="8324855" cy="14809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1839">
                  <a:extLst>
                    <a:ext uri="{9D8B030D-6E8A-4147-A177-3AD203B41FA5}">
                      <a16:colId xmlns:a16="http://schemas.microsoft.com/office/drawing/2014/main" val="463128020"/>
                    </a:ext>
                  </a:extLst>
                </a:gridCol>
                <a:gridCol w="1755754">
                  <a:extLst>
                    <a:ext uri="{9D8B030D-6E8A-4147-A177-3AD203B41FA5}">
                      <a16:colId xmlns:a16="http://schemas.microsoft.com/office/drawing/2014/main" val="993049334"/>
                    </a:ext>
                  </a:extLst>
                </a:gridCol>
                <a:gridCol w="1755754">
                  <a:extLst>
                    <a:ext uri="{9D8B030D-6E8A-4147-A177-3AD203B41FA5}">
                      <a16:colId xmlns:a16="http://schemas.microsoft.com/office/drawing/2014/main" val="401273248"/>
                    </a:ext>
                  </a:extLst>
                </a:gridCol>
                <a:gridCol w="1755754">
                  <a:extLst>
                    <a:ext uri="{9D8B030D-6E8A-4147-A177-3AD203B41FA5}">
                      <a16:colId xmlns:a16="http://schemas.microsoft.com/office/drawing/2014/main" val="989035833"/>
                    </a:ext>
                  </a:extLst>
                </a:gridCol>
                <a:gridCol w="1755754">
                  <a:extLst>
                    <a:ext uri="{9D8B030D-6E8A-4147-A177-3AD203B41FA5}">
                      <a16:colId xmlns:a16="http://schemas.microsoft.com/office/drawing/2014/main" val="4078515333"/>
                    </a:ext>
                  </a:extLst>
                </a:gridCol>
              </a:tblGrid>
              <a:tr h="50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이미지 전송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REST API( GET 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REST API( POST )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외부 서비스 연동 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(Queue)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6442274"/>
                  </a:ext>
                </a:extLst>
              </a:tr>
              <a:tr h="489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지연시간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72 </a:t>
                      </a:r>
                      <a:r>
                        <a:rPr lang="en-US" alt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32 </a:t>
                      </a:r>
                      <a:r>
                        <a:rPr 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 </a:t>
                      </a:r>
                      <a:r>
                        <a:rPr 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250</a:t>
                      </a:r>
                      <a:r>
                        <a:rPr lang="en-US" sz="120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3569656"/>
                  </a:ext>
                </a:extLst>
              </a:tr>
              <a:tr h="489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처리량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98 </a:t>
                      </a:r>
                      <a:r>
                        <a:rPr lang="en-US" alt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rps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206 </a:t>
                      </a:r>
                      <a:r>
                        <a:rPr 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rps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 </a:t>
                      </a:r>
                      <a:r>
                        <a:rPr lang="en-US" altLang="ko-KR" sz="12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rps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7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en-US" altLang="ko-KR" sz="12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rps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7682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3891CC3-A4CF-460C-A026-36972B69FB44}"/>
              </a:ext>
            </a:extLst>
          </p:cNvPr>
          <p:cNvSpPr txBox="1"/>
          <p:nvPr/>
        </p:nvSpPr>
        <p:spPr>
          <a:xfrm>
            <a:off x="2563146" y="1063050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결과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19988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D493F-C100-4FE7-A143-2F3F59D9ACC4}"/>
              </a:ext>
            </a:extLst>
          </p:cNvPr>
          <p:cNvSpPr txBox="1"/>
          <p:nvPr/>
        </p:nvSpPr>
        <p:spPr>
          <a:xfrm>
            <a:off x="2429868" y="1142088"/>
            <a:ext cx="9609732" cy="55040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VPC</a:t>
            </a:r>
          </a:p>
          <a:p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도메인별로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VPC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구성하여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격리된 네트워크 환경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(A/B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대역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NAT Gateway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  IP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할당하여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인터넷 망과 통신</a:t>
            </a:r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Subnet</a:t>
            </a:r>
          </a:p>
          <a:p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RDS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격리된 네트워크 환경이 필요한 인프라는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private subnet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구성</a:t>
            </a:r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Security Group / ACL</a:t>
            </a:r>
          </a:p>
          <a:p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RDS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Security Group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ACL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적용하여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Lambda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접근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있도록 제어</a:t>
            </a:r>
          </a:p>
          <a:p>
            <a:endParaRPr lang="en-US" altLang="ko-KR" sz="16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IAM</a:t>
            </a:r>
          </a:p>
          <a:p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개발자별로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 계정을 나누어 권한 및 정책을 관리</a:t>
            </a:r>
            <a:endParaRPr lang="en-US" altLang="ko-KR" sz="20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342CA-D892-43C7-B3C4-F4C3E5D69EA8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14AB7-3261-428A-A6AD-3748F455AC25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2809112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D493F-C100-4FE7-A143-2F3F59D9ACC4}"/>
              </a:ext>
            </a:extLst>
          </p:cNvPr>
          <p:cNvSpPr txBox="1"/>
          <p:nvPr/>
        </p:nvSpPr>
        <p:spPr>
          <a:xfrm>
            <a:off x="2859615" y="2731373"/>
            <a:ext cx="4390093" cy="13952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자동화 검사 도구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OWASP ZAP(Zed Attack Proxy)</a:t>
            </a: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 Mozilla Observatory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2859615" y="4210616"/>
            <a:ext cx="4390093" cy="22518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 SQL Injection</a:t>
            </a:r>
          </a:p>
          <a:p>
            <a:pPr lvl="0">
              <a:spcBef>
                <a:spcPts val="0"/>
              </a:spcBef>
            </a:pPr>
            <a:r>
              <a:rPr lang="en-US" altLang="ko-KR" sz="20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 </a:t>
            </a:r>
            <a:r>
              <a:rPr lang="ko-KR" altLang="en-US" sz="20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 공격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spcBef>
                <a:spcPts val="0"/>
              </a:spcBef>
            </a:pPr>
            <a:r>
              <a:rPr lang="en-US" altLang="ko-KR" sz="20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sz="20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통제 취약점 공격</a:t>
            </a:r>
            <a:r>
              <a:rPr lang="ko-KR" altLang="en-US" sz="2800" spc="0" dirty="0">
                <a:ln>
                  <a:noFill/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spcBef>
                <a:spcPts val="0"/>
              </a:spcBef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13393-49B6-4B8C-A885-B2ED45D3854E}"/>
              </a:ext>
            </a:extLst>
          </p:cNvPr>
          <p:cNvSpPr txBox="1"/>
          <p:nvPr/>
        </p:nvSpPr>
        <p:spPr>
          <a:xfrm>
            <a:off x="2859615" y="1672650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 점검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F7A22-80A6-423D-B208-90DD4E9D671A}"/>
              </a:ext>
            </a:extLst>
          </p:cNvPr>
          <p:cNvSpPr txBox="1"/>
          <p:nvPr/>
        </p:nvSpPr>
        <p:spPr>
          <a:xfrm>
            <a:off x="7240790" y="2731373"/>
            <a:ext cx="4802206" cy="16414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 정보 시스템의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도메인의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도메인의 로그인 기능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725E9-A03B-43DE-B857-95C0988442DB}"/>
              </a:ext>
            </a:extLst>
          </p:cNvPr>
          <p:cNvSpPr txBox="1"/>
          <p:nvPr/>
        </p:nvSpPr>
        <p:spPr>
          <a:xfrm>
            <a:off x="7251986" y="1672650"/>
            <a:ext cx="331803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점검 대상 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0342CA-D892-43C7-B3C4-F4C3E5D69EA8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214AB7-3261-428A-A6AD-3748F455AC25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1966249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563146" y="1203325"/>
            <a:ext cx="3493264" cy="6011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b="1" kern="10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</a:t>
            </a:r>
            <a:r>
              <a:rPr lang="en-US" altLang="ko-KR" sz="2800" b="1" kern="10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 b="1" kern="10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모의해킹 점검 항목</a:t>
            </a:r>
            <a:r>
              <a:rPr lang="en-US" altLang="ko-KR" sz="3200" b="1" kern="10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3200" b="1" kern="10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1C2AD4F-5E64-4D2D-B1E6-3AF6EDE50C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42705" y="2475468"/>
          <a:ext cx="8362604" cy="381886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91120">
                  <a:extLst>
                    <a:ext uri="{9D8B030D-6E8A-4147-A177-3AD203B41FA5}">
                      <a16:colId xmlns:a16="http://schemas.microsoft.com/office/drawing/2014/main" val="1031159855"/>
                    </a:ext>
                  </a:extLst>
                </a:gridCol>
                <a:gridCol w="2124509">
                  <a:extLst>
                    <a:ext uri="{9D8B030D-6E8A-4147-A177-3AD203B41FA5}">
                      <a16:colId xmlns:a16="http://schemas.microsoft.com/office/drawing/2014/main" val="3917613366"/>
                    </a:ext>
                  </a:extLst>
                </a:gridCol>
                <a:gridCol w="5246975">
                  <a:extLst>
                    <a:ext uri="{9D8B030D-6E8A-4147-A177-3AD203B41FA5}">
                      <a16:colId xmlns:a16="http://schemas.microsoft.com/office/drawing/2014/main" val="1640790582"/>
                    </a:ext>
                  </a:extLst>
                </a:gridCol>
              </a:tblGrid>
              <a:tr h="456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유형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발생할 수 있는 피해 상황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4546697"/>
                  </a:ext>
                </a:extLst>
              </a:tr>
              <a:tr h="11288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SQL Injection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데이터베이스에서 저장된 레코드에 대한 변조</a:t>
                      </a: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누출</a:t>
                      </a: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악성코드 유포지로 활용 가능성</a:t>
                      </a:r>
                    </a:p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공격자에 의한 서버 권한 획득 및 내부망 침입 가능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91029788"/>
                  </a:ext>
                </a:extLst>
              </a:tr>
              <a:tr h="1168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자동화 공격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인증 정보</a:t>
                      </a: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토큰 정보 노출</a:t>
                      </a:r>
                    </a:p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자동화된 공격으로 인한 웹 사이트 다운 및 정보 탈취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7053005"/>
                  </a:ext>
                </a:extLst>
              </a:tr>
              <a:tr h="1065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접근 통제 취약점 공격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권한 리소스 유출로 인한 데이터 유출</a:t>
                      </a:r>
                    </a:p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 </a:t>
                      </a:r>
                      <a:r>
                        <a:rPr lang="ko-KR" sz="1600" kern="1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이나 파라미터 조작에 의한 사용자 리소스 접근</a:t>
                      </a:r>
                      <a:endParaRPr lang="ko-KR" sz="1600" kern="10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2352527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C8E6D71-284D-48E2-BB2A-D11AA93EBA65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EB406-4FA8-478A-9470-97B61C37EDC5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3984443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A751A1D-A8B7-4B00-A7EC-5A2D1C8D4F82}"/>
              </a:ext>
            </a:extLst>
          </p:cNvPr>
          <p:cNvSpPr/>
          <p:nvPr/>
        </p:nvSpPr>
        <p:spPr>
          <a:xfrm>
            <a:off x="8253064" y="3450936"/>
            <a:ext cx="36688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서버측 스크립트는 </a:t>
            </a:r>
            <a:endParaRPr lang="en-US" altLang="ko-KR" sz="2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2200">
                <a:solidFill>
                  <a:srgbClr val="F33E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소스가 공개 되지 않아 </a:t>
            </a:r>
            <a:endParaRPr lang="en-US" altLang="ko-KR" sz="2200">
              <a:solidFill>
                <a:srgbClr val="F33E2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보안을 향상할 수 있습니다</a:t>
            </a:r>
            <a:r>
              <a:rPr lang="en-US" alt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574998" y="983486"/>
            <a:ext cx="395813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SQL </a:t>
            </a:r>
            <a:r>
              <a:rPr lang="ko-KR" altLang="en-US" sz="28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인젝션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8" y="1568387"/>
            <a:ext cx="96288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측 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script</a:t>
            </a:r>
            <a:r>
              <a:rPr lang="ko-KR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아닌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b="1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측 </a:t>
            </a:r>
            <a:r>
              <a:rPr lang="en-US" altLang="ko-KR" sz="2200" b="1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script</a:t>
            </a:r>
            <a:r>
              <a:rPr lang="ko-KR" altLang="en-US" sz="2200" b="1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ko-KR" sz="2200" b="1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r>
              <a:rPr lang="ko-KR" altLang="en-US" sz="2200" b="1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소스의 비공개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6" name="Picture 6" descr="vue.js ì¥ì ì ëí ì´ë¯¸ì§ ê²ìê²°ê³¼">
            <a:extLst>
              <a:ext uri="{FF2B5EF4-FFF2-40B4-BE49-F238E27FC236}">
                <a16:creationId xmlns:a16="http://schemas.microsoft.com/office/drawing/2014/main" id="{1E9D4857-4247-4FAA-959F-A7FC87664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850" b="5694"/>
          <a:stretch/>
        </p:blipFill>
        <p:spPr bwMode="auto">
          <a:xfrm>
            <a:off x="2553538" y="2362229"/>
            <a:ext cx="5831004" cy="39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16FDEA-A8D0-4C58-8EDC-B432B86CC0ED}"/>
              </a:ext>
            </a:extLst>
          </p:cNvPr>
          <p:cNvGrpSpPr/>
          <p:nvPr/>
        </p:nvGrpSpPr>
        <p:grpSpPr>
          <a:xfrm>
            <a:off x="2695074" y="2362230"/>
            <a:ext cx="9348537" cy="4375454"/>
            <a:chOff x="2663936" y="2355589"/>
            <a:chExt cx="9348537" cy="437545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ABD12E3-EC4B-4A31-98F5-8C2EE1467F64}"/>
                </a:ext>
              </a:extLst>
            </p:cNvPr>
            <p:cNvGrpSpPr/>
            <p:nvPr/>
          </p:nvGrpSpPr>
          <p:grpSpPr>
            <a:xfrm>
              <a:off x="2663936" y="2355589"/>
              <a:ext cx="9348537" cy="4375454"/>
              <a:chOff x="2074598" y="1509287"/>
              <a:chExt cx="10445062" cy="488866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E11B033-EB7D-4414-A41D-B4A57EBA795E}"/>
                  </a:ext>
                </a:extLst>
              </p:cNvPr>
              <p:cNvSpPr/>
              <p:nvPr/>
            </p:nvSpPr>
            <p:spPr>
              <a:xfrm>
                <a:off x="2074598" y="1509287"/>
                <a:ext cx="10445062" cy="4888667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0F2CB65-6610-4CCF-BAAC-367507AE6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5275" y="1966023"/>
                <a:ext cx="3130623" cy="4161887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667C73C-6B04-4FE2-9E04-A945202EE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1728"/>
              <a:stretch/>
            </p:blipFill>
            <p:spPr>
              <a:xfrm>
                <a:off x="7764758" y="1966022"/>
                <a:ext cx="3448050" cy="4161887"/>
              </a:xfrm>
              <a:prstGeom prst="rect">
                <a:avLst/>
              </a:prstGeom>
            </p:spPr>
          </p:pic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FDE4B651-7CFF-4F04-892F-42B80898EA4F}"/>
                  </a:ext>
                </a:extLst>
              </p:cNvPr>
              <p:cNvSpPr/>
              <p:nvPr/>
            </p:nvSpPr>
            <p:spPr>
              <a:xfrm>
                <a:off x="6231588" y="3450430"/>
                <a:ext cx="1388052" cy="1193072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5FDE48-EAD9-4AF3-B6E2-E71E17671BDF}"/>
                </a:ext>
              </a:extLst>
            </p:cNvPr>
            <p:cNvSpPr txBox="1"/>
            <p:nvPr/>
          </p:nvSpPr>
          <p:spPr>
            <a:xfrm>
              <a:off x="3070609" y="5868794"/>
              <a:ext cx="3858749" cy="461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 클라이언트측 스크립트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1CDD9B-322D-4A27-A085-C2DB4689EF1B}"/>
                </a:ext>
              </a:extLst>
            </p:cNvPr>
            <p:cNvSpPr txBox="1"/>
            <p:nvPr/>
          </p:nvSpPr>
          <p:spPr>
            <a:xfrm>
              <a:off x="7784007" y="5873544"/>
              <a:ext cx="3861955" cy="461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vue.js </a:t>
              </a:r>
              <a:r>
                <a:rPr lang="ko-KR" altLang="en-US" sz="2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서버측 스크립트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B2B7B3-BFBA-43CB-AF0B-6BF06E189105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57856-12C4-4CDE-AA5A-34E8D6829F93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28384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47B4E2-6182-4B47-A6AE-5DF88516884C}"/>
              </a:ext>
            </a:extLst>
          </p:cNvPr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D01954-2407-46C3-BBC2-50554C9E55F8}"/>
              </a:ext>
            </a:extLst>
          </p:cNvPr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57995F-B664-47D0-97BB-7D154530594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F832EE-0834-4200-AC6B-CECF5C27F923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4F1128-EC47-4001-A4DE-B6F395E2D337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95187-C92C-4FB0-9F25-52EB866CB2BC}"/>
              </a:ext>
            </a:extLst>
          </p:cNvPr>
          <p:cNvSpPr txBox="1"/>
          <p:nvPr/>
        </p:nvSpPr>
        <p:spPr>
          <a:xfrm>
            <a:off x="2676657" y="30606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Subject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0E00E-2CCE-4656-ACCE-194231425E5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  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355FD-AA60-42FA-832A-FC9C2D7D951F}"/>
              </a:ext>
            </a:extLst>
          </p:cNvPr>
          <p:cNvSpPr txBox="1"/>
          <p:nvPr/>
        </p:nvSpPr>
        <p:spPr>
          <a:xfrm>
            <a:off x="2687043" y="2152597"/>
            <a:ext cx="9292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클라우드를 이용한 </a:t>
            </a:r>
            <a:r>
              <a:rPr lang="ko-KR" altLang="en-US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학사정보 시스템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설계 및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1397A-3FC5-4AF5-A50B-10484267C632}"/>
              </a:ext>
            </a:extLst>
          </p:cNvPr>
          <p:cNvSpPr txBox="1"/>
          <p:nvPr/>
        </p:nvSpPr>
        <p:spPr>
          <a:xfrm>
            <a:off x="2687043" y="1284211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 제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B8695-D23A-4E18-A28B-E9CCF6BADDED}"/>
              </a:ext>
            </a:extLst>
          </p:cNvPr>
          <p:cNvSpPr txBox="1"/>
          <p:nvPr/>
        </p:nvSpPr>
        <p:spPr>
          <a:xfrm>
            <a:off x="2542058" y="4423054"/>
            <a:ext cx="929292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학사정보시스템을 이용하면서  느꼈던 문제점들을 파악하고 클라우드를 통해 효율적으로 개선한다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4D7F9-EBC2-4AE1-BF29-0CA423BCC73D}"/>
              </a:ext>
            </a:extLst>
          </p:cNvPr>
          <p:cNvSpPr txBox="1"/>
          <p:nvPr/>
        </p:nvSpPr>
        <p:spPr>
          <a:xfrm>
            <a:off x="2687043" y="3554668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  적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2215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574998" y="985018"/>
            <a:ext cx="395813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SQL </a:t>
            </a:r>
            <a:r>
              <a:rPr lang="ko-KR" altLang="en-US" sz="28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인젝션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9" y="1568387"/>
            <a:ext cx="93737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애플리케이션 인수 값에</a:t>
            </a:r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지정되지 않은</a:t>
            </a:r>
            <a:r>
              <a:rPr lang="ko-KR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쿼리를 전달하는 접근 방식 차단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F7F91-564C-439A-B6DE-FDF968024B5B}"/>
              </a:ext>
            </a:extLst>
          </p:cNvPr>
          <p:cNvSpPr/>
          <p:nvPr/>
        </p:nvSpPr>
        <p:spPr>
          <a:xfrm>
            <a:off x="6624855" y="3453394"/>
            <a:ext cx="5490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ko-KR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네비게이션 가드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잘못된 쿼리를 전달하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접근하는 방식을 차단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4B373D2-8DE2-4711-A40F-85E06C785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FBE936-0109-4353-9FB2-0590C53D5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998" y="2549071"/>
            <a:ext cx="4360862" cy="27405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8E3179-6D8F-4828-BEC7-452CBBB2EB9D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80508-165A-421D-A5A2-34019D1112E0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1796263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4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8" y="1568387"/>
            <a:ext cx="96288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유효성 검증 로직 구현</a:t>
            </a:r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7C69FED-AC77-466F-862D-8DC7022BF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743238"/>
              </p:ext>
            </p:extLst>
          </p:nvPr>
        </p:nvGraphicFramePr>
        <p:xfrm>
          <a:off x="2433470" y="3453394"/>
          <a:ext cx="4408487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비트맵 이미지" r:id="rId5" imgW="3162240" imgH="1619280" progId="Paint.Picture">
                  <p:embed/>
                </p:oleObj>
              </mc:Choice>
              <mc:Fallback>
                <p:oleObj name="비트맵 이미지" r:id="rId5" imgW="3162240" imgH="1619280" progId="Paint.Picture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37C69FED-AC77-466F-862D-8DC7022BF7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470" y="3453394"/>
                        <a:ext cx="4408487" cy="22574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F7F91-564C-439A-B6DE-FDF968024B5B}"/>
              </a:ext>
            </a:extLst>
          </p:cNvPr>
          <p:cNvSpPr/>
          <p:nvPr/>
        </p:nvSpPr>
        <p:spPr>
          <a:xfrm>
            <a:off x="6732183" y="3453394"/>
            <a:ext cx="54901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요구와 다른 문자열 형식의 전송 차단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39369-78A4-4ADA-B2FA-BA512A9074C1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4929EA-3A4D-4EC0-9A8B-77EE7BB226D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FB8F7B-2B75-46F0-825D-C228C49BCB7D}"/>
              </a:ext>
            </a:extLst>
          </p:cNvPr>
          <p:cNvSpPr/>
          <p:nvPr/>
        </p:nvSpPr>
        <p:spPr>
          <a:xfrm>
            <a:off x="2574998" y="985018"/>
            <a:ext cx="395813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SQL </a:t>
            </a:r>
            <a:r>
              <a:rPr lang="ko-KR" altLang="en-US" sz="2800" b="1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인젝션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53AD8-6FFE-43DB-8EE5-E1FAC6D08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140" y="2520238"/>
            <a:ext cx="9628853" cy="3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82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4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574998" y="985017"/>
            <a:ext cx="394531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자동화 공격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8" y="1568387"/>
            <a:ext cx="96288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횟수 초과 시 로그인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</a:t>
            </a:r>
          </a:p>
          <a:p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2F7F91-564C-439A-B6DE-FDF968024B5B}"/>
              </a:ext>
            </a:extLst>
          </p:cNvPr>
          <p:cNvSpPr/>
          <p:nvPr/>
        </p:nvSpPr>
        <p:spPr>
          <a:xfrm>
            <a:off x="6624855" y="3453394"/>
            <a:ext cx="5490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무차별 로그인 요청 공격인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2200" dirty="0" err="1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브루트</a:t>
            </a:r>
            <a:r>
              <a:rPr lang="ko-KR" altLang="en-US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포스 공격 차단</a:t>
            </a:r>
            <a:endParaRPr lang="en-US" altLang="ko-KR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90490E05-6B52-4F74-8BD7-47A669F83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909174"/>
              </p:ext>
            </p:extLst>
          </p:nvPr>
        </p:nvGraphicFramePr>
        <p:xfrm>
          <a:off x="2830158" y="2257425"/>
          <a:ext cx="3903636" cy="420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비트맵 이미지" r:id="rId5" imgW="3191320" imgH="3457143" progId="Paint.Picture">
                  <p:embed/>
                </p:oleObj>
              </mc:Choice>
              <mc:Fallback>
                <p:oleObj name="비트맵 이미지" r:id="rId5" imgW="3191320" imgH="3457143" progId="Paint.Picture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90490E05-6B52-4F74-8BD7-47A669F83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158" y="2257425"/>
                        <a:ext cx="3903636" cy="420480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CD99502-2F2E-4EED-A187-82B607339CE8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0F96D-1CF4-4F99-81A9-EA0F033EB269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2122539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4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574998" y="980439"/>
            <a:ext cx="4689104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접근 통제 취약점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8" y="1568387"/>
            <a:ext cx="96288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사용자의 접근이 불필요한 </a:t>
            </a:r>
            <a:r>
              <a:rPr lang="ko-KR" altLang="ko-KR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주소를 유추하기 어려운 이름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BE9D9F44-4AAC-4855-9A8C-C67AD7A96E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33980" y="4027181"/>
          <a:ext cx="7200488" cy="188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비트맵 이미지" r:id="rId5" imgW="10612331" imgH="1561905" progId="Paint.Picture">
                  <p:embed/>
                </p:oleObj>
              </mc:Choice>
              <mc:Fallback>
                <p:oleObj name="비트맵 이미지" r:id="rId5" imgW="10612331" imgH="1561905" progId="Paint.Pictur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BE9D9F44-4AAC-4855-9A8C-C67AD7A96E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980" y="4027181"/>
                        <a:ext cx="7200488" cy="188384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ECB3DA-A2C4-45AA-AE47-603C24BE5B17}"/>
              </a:ext>
            </a:extLst>
          </p:cNvPr>
          <p:cNvGrpSpPr/>
          <p:nvPr/>
        </p:nvGrpSpPr>
        <p:grpSpPr>
          <a:xfrm>
            <a:off x="4798393" y="2932782"/>
            <a:ext cx="4671663" cy="646331"/>
            <a:chOff x="4789031" y="3567426"/>
            <a:chExt cx="4671663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04975F-F322-4368-8956-4E8C4C68EE29}"/>
                </a:ext>
              </a:extLst>
            </p:cNvPr>
            <p:cNvSpPr txBox="1"/>
            <p:nvPr/>
          </p:nvSpPr>
          <p:spPr>
            <a:xfrm>
              <a:off x="4789031" y="3567426"/>
              <a:ext cx="46716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Adminp          schthor</a:t>
              </a:r>
              <a:endPara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D559D0C5-7B9B-42CD-A9BD-A22A16CB8A95}"/>
                </a:ext>
              </a:extLst>
            </p:cNvPr>
            <p:cNvSpPr/>
            <p:nvPr/>
          </p:nvSpPr>
          <p:spPr>
            <a:xfrm>
              <a:off x="6833937" y="3686341"/>
              <a:ext cx="613610" cy="527416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B6E55A-0FC8-41F1-94A7-95032D879E43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C9C0F6-E25B-4A90-82D6-E5DF53AD4E9B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</p:spTree>
    <p:extLst>
      <p:ext uri="{BB962C8B-B14F-4D97-AF65-F5344CB8AC3E}">
        <p14:creationId xmlns:p14="http://schemas.microsoft.com/office/powerpoint/2010/main" val="283051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모의 해킹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E767F-7FC7-4717-909A-D9B9E8268DB0}"/>
              </a:ext>
            </a:extLst>
          </p:cNvPr>
          <p:cNvSpPr/>
          <p:nvPr/>
        </p:nvSpPr>
        <p:spPr>
          <a:xfrm>
            <a:off x="2574998" y="1568387"/>
            <a:ext cx="96288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주소를 직접 입력하여 접근하지 못하도록 </a:t>
            </a:r>
            <a:r>
              <a:rPr lang="ko-KR" altLang="ko-KR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페이지에 대한 </a:t>
            </a:r>
            <a:endParaRPr lang="en-US" altLang="ko-KR" sz="220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ko-KR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접근 제한</a:t>
            </a:r>
          </a:p>
          <a:p>
            <a:endParaRPr lang="en-US" altLang="ko-KR" sz="2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2F7C9B-7668-4202-A94C-9070187F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94" y="2932782"/>
            <a:ext cx="8469015" cy="329000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EB46FD-FBFD-4EB0-A87B-527892B107E3}"/>
              </a:ext>
            </a:extLst>
          </p:cNvPr>
          <p:cNvSpPr txBox="1"/>
          <p:nvPr/>
        </p:nvSpPr>
        <p:spPr>
          <a:xfrm>
            <a:off x="2599713" y="31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Security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E078E-BE91-48D6-A770-32274C3C072D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A1E07A-66F3-4E28-BBEE-4CFB4378770E}"/>
              </a:ext>
            </a:extLst>
          </p:cNvPr>
          <p:cNvSpPr/>
          <p:nvPr/>
        </p:nvSpPr>
        <p:spPr>
          <a:xfrm>
            <a:off x="2574998" y="980439"/>
            <a:ext cx="4689104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접근 통제 취약점 보안 조치 </a:t>
            </a:r>
            <a:r>
              <a:rPr lang="en-US" altLang="ko-KR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28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4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076451" y="3146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Durability &amp; Scalability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294509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9A44B7-D26D-4240-B65D-AE81DED8AFE8}"/>
              </a:ext>
            </a:extLst>
          </p:cNvPr>
          <p:cNvSpPr/>
          <p:nvPr/>
        </p:nvSpPr>
        <p:spPr>
          <a:xfrm>
            <a:off x="2304095" y="1098465"/>
            <a:ext cx="1624163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내구성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029A5-8C7E-497C-BF3D-86EF02C77A1B}"/>
              </a:ext>
            </a:extLst>
          </p:cNvPr>
          <p:cNvSpPr txBox="1"/>
          <p:nvPr/>
        </p:nvSpPr>
        <p:spPr>
          <a:xfrm>
            <a:off x="2279140" y="1821993"/>
            <a:ext cx="9774316" cy="51256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 AZ</a:t>
            </a: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인스턴스에 장애가 발생하더라도 예비 인스턴스로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장애 조치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수행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NAT Gateway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두 가용 영역에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NAT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게이트웨이를 만들어 한 가용영역에 장애가 발생하더라도</a:t>
            </a:r>
            <a:b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가용영역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통신 가능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버전 관리를 사용하여 의도하지 않은 덮어쓰기 및 삭제의 결과로부터 보호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가용 영역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걸쳐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99.999999999%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객체 내구성을 제공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DynamoDB</a:t>
            </a:r>
          </a:p>
          <a:p>
            <a:pPr>
              <a:lnSpc>
                <a:spcPct val="80000"/>
              </a:lnSpc>
            </a:pP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가용 영역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걸쳐 데이터 자동 복제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687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076451" y="3146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Durability &amp; Scalability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294509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9A44B7-D26D-4240-B65D-AE81DED8AFE8}"/>
              </a:ext>
            </a:extLst>
          </p:cNvPr>
          <p:cNvSpPr/>
          <p:nvPr/>
        </p:nvSpPr>
        <p:spPr>
          <a:xfrm>
            <a:off x="2304095" y="1098465"/>
            <a:ext cx="2367956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성능 확장성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029A5-8C7E-497C-BF3D-86EF02C77A1B}"/>
              </a:ext>
            </a:extLst>
          </p:cNvPr>
          <p:cNvSpPr txBox="1"/>
          <p:nvPr/>
        </p:nvSpPr>
        <p:spPr>
          <a:xfrm>
            <a:off x="2279140" y="1794871"/>
            <a:ext cx="9774316" cy="49398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Lambda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메모리 할당량을 늘림에 따라 </a:t>
            </a:r>
            <a:r>
              <a:rPr lang="ko-KR" altLang="en-US" sz="22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컴퓨팅 성능 확장 가능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Aurora Auto Scaling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사용자가 정의한 조정 정책에 따라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컴퓨팅 용량이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축소</a:t>
            </a:r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 Load Balancer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트래픽을 라우팅 규칙에 기반하여 등록된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Lambda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함수들로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 라우팅</a:t>
            </a:r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</a:t>
            </a:r>
            <a:r>
              <a:rPr lang="en-US" altLang="ko-KR" sz="2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Lambda</a:t>
            </a:r>
            <a:r>
              <a:rPr lang="ko-KR" alt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연결하여 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Scale-Out </a:t>
            </a:r>
            <a:r>
              <a:rPr lang="ko-KR" alt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</a:p>
          <a:p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0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2FB9F-180B-4DD5-BB03-881980682B84}"/>
              </a:ext>
            </a:extLst>
          </p:cNvPr>
          <p:cNvSpPr txBox="1"/>
          <p:nvPr/>
        </p:nvSpPr>
        <p:spPr>
          <a:xfrm>
            <a:off x="2076451" y="3146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Durability &amp; Scalability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971E4-5B90-4F77-979E-548546C3A95A}"/>
              </a:ext>
            </a:extLst>
          </p:cNvPr>
          <p:cNvSpPr txBox="1"/>
          <p:nvPr/>
        </p:nvSpPr>
        <p:spPr>
          <a:xfrm>
            <a:off x="2264612" y="224764"/>
            <a:ext cx="2294509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9A44B7-D26D-4240-B65D-AE81DED8AFE8}"/>
              </a:ext>
            </a:extLst>
          </p:cNvPr>
          <p:cNvSpPr/>
          <p:nvPr/>
        </p:nvSpPr>
        <p:spPr>
          <a:xfrm>
            <a:off x="2304095" y="1098465"/>
            <a:ext cx="302198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비즈니스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확장성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029A5-8C7E-497C-BF3D-86EF02C77A1B}"/>
              </a:ext>
            </a:extLst>
          </p:cNvPr>
          <p:cNvSpPr txBox="1"/>
          <p:nvPr/>
        </p:nvSpPr>
        <p:spPr>
          <a:xfrm>
            <a:off x="2279140" y="1862527"/>
            <a:ext cx="9774316" cy="3103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Amazon  Lambda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모든 유형의 개발한 코드를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인프라 추가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ko-KR" altLang="en-US" sz="2200" spc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확장가능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Gateway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어떤 </a:t>
            </a:r>
            <a:r>
              <a:rPr lang="ko-KR" altLang="en-US" sz="22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규모에서든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개발자가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손쉽게 게시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 관리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모니터링하고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보호하며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작동할 수 있도록 지원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708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F9A9B7A-70A2-42C6-814D-65DB9F9D0D0F}"/>
              </a:ext>
            </a:extLst>
          </p:cNvPr>
          <p:cNvSpPr txBox="1"/>
          <p:nvPr/>
        </p:nvSpPr>
        <p:spPr>
          <a:xfrm>
            <a:off x="2076451" y="31468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Cost Optimization</a:t>
            </a:r>
            <a:endParaRPr lang="ko-KR" altLang="en-US" sz="24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6C93-B1E8-4BA0-8777-B81A0EAE9A0D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D273E1-146A-4D33-AFB2-3139E1880A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7888" y="1636034"/>
          <a:ext cx="9401509" cy="490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4630">
                  <a:extLst>
                    <a:ext uri="{9D8B030D-6E8A-4147-A177-3AD203B41FA5}">
                      <a16:colId xmlns:a16="http://schemas.microsoft.com/office/drawing/2014/main" val="59291969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8213116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513522832"/>
                    </a:ext>
                  </a:extLst>
                </a:gridCol>
                <a:gridCol w="4914568">
                  <a:extLst>
                    <a:ext uri="{9D8B030D-6E8A-4147-A177-3AD203B41FA5}">
                      <a16:colId xmlns:a16="http://schemas.microsoft.com/office/drawing/2014/main" val="1023144149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318810242"/>
                    </a:ext>
                  </a:extLst>
                </a:gridCol>
              </a:tblGrid>
              <a:tr h="2978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42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28242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수량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42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42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비용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24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68771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Cloudfront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정적 웹 배포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 데이터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전송량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50GB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34638"/>
                  </a:ext>
                </a:extLst>
              </a:tr>
              <a:tr h="273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VPC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NAT Gateway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내구성을 위한 각 서브넷의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할당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181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39250"/>
                  </a:ext>
                </a:extLst>
              </a:tr>
              <a:tr h="273035">
                <a:tc vMerge="1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Elastic IP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IP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할당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336347"/>
                  </a:ext>
                </a:extLst>
              </a:tr>
              <a:tr h="273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Route53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Domain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도메인 비용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12$)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393425"/>
                  </a:ext>
                </a:extLst>
              </a:tr>
              <a:tr h="273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Hosted zone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호스트영역 관리 비용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34216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 파일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데이터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비디오 등 약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60GB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데이터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58011"/>
                  </a:ext>
                </a:extLst>
              </a:tr>
              <a:tr h="273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RDS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MySQL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관리자용의 회원정보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DB, m4.large, multi-AZ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380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526709"/>
                  </a:ext>
                </a:extLst>
              </a:tr>
              <a:tr h="2730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Aurora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(Serverless)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및 수강신청에 사용하는 데이터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160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11242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DynamoDB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비디오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음성데이터 정보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백만건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이하의 읽기횟수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000323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Gateway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평균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백만건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수강신청등의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경우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 예상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408326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Lambda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백만건의 요청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167572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천건 이메일 전송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93615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Cognito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만명의 활성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191580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Polly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백만건의 문자 변환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99093"/>
                  </a:ext>
                </a:extLst>
              </a:tr>
              <a:tr h="273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Transcoder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분의 비디오 당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1$,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평균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922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A76CEB-647F-48D7-9D57-467DEB4446FB}"/>
              </a:ext>
            </a:extLst>
          </p:cNvPr>
          <p:cNvSpPr txBox="1"/>
          <p:nvPr/>
        </p:nvSpPr>
        <p:spPr>
          <a:xfrm>
            <a:off x="10172700" y="1257509"/>
            <a:ext cx="180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천원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(\)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DBE20-B1F8-43FF-B816-20FB0713E977}"/>
              </a:ext>
            </a:extLst>
          </p:cNvPr>
          <p:cNvSpPr/>
          <p:nvPr/>
        </p:nvSpPr>
        <p:spPr>
          <a:xfrm>
            <a:off x="2304095" y="1098465"/>
            <a:ext cx="2310248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추정 요금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   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42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F9A9B7A-70A2-42C6-814D-65DB9F9D0D0F}"/>
              </a:ext>
            </a:extLst>
          </p:cNvPr>
          <p:cNvSpPr txBox="1"/>
          <p:nvPr/>
        </p:nvSpPr>
        <p:spPr>
          <a:xfrm>
            <a:off x="2076451" y="31468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Cost Optimization</a:t>
            </a:r>
            <a:endParaRPr lang="ko-KR" altLang="en-US" sz="24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6C93-B1E8-4BA0-8777-B81A0EAE9A0D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598C2B-0077-4F33-9439-ABE52DF332E7}"/>
              </a:ext>
            </a:extLst>
          </p:cNvPr>
          <p:cNvSpPr txBox="1"/>
          <p:nvPr/>
        </p:nvSpPr>
        <p:spPr>
          <a:xfrm>
            <a:off x="2574113" y="1777483"/>
            <a:ext cx="9480512" cy="4408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리소스만 필요한 만큼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하고 지불 </a:t>
            </a:r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chemeClr val="tx1"/>
              </a:buClr>
            </a:pP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-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인프라 대비 약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90%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절감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형식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사용빈도 에 따라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다각화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비용 최적화</a:t>
            </a:r>
            <a:b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관계형 데이터용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RDS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54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b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데이터 읽기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쓰기용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DynamoDB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천원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 관리 등 유지비용의 최소화</a:t>
            </a:r>
            <a:endParaRPr lang="en-US" altLang="ko-KR" sz="20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(EC2)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미 사용으로 비용 절감</a:t>
            </a:r>
            <a:b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- 4CPU,16GiB Memory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EC2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b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Lambda, API Gateway, S3 </a:t>
            </a:r>
            <a:r>
              <a:rPr lang="ko-KR" altLang="en-US" sz="20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서버대체 비용 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r>
              <a:rPr lang="en-US" altLang="ko-KR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B57C8-423F-4246-8DA8-8878EB0E8ECE}"/>
              </a:ext>
            </a:extLst>
          </p:cNvPr>
          <p:cNvSpPr/>
          <p:nvPr/>
        </p:nvSpPr>
        <p:spPr>
          <a:xfrm>
            <a:off x="2304095" y="1098465"/>
            <a:ext cx="2694969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최적화된 비용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1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E8319-69CA-4203-9BDC-649E3DDA9CEF}"/>
              </a:ext>
            </a:extLst>
          </p:cNvPr>
          <p:cNvSpPr txBox="1"/>
          <p:nvPr/>
        </p:nvSpPr>
        <p:spPr>
          <a:xfrm>
            <a:off x="2766809" y="306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Case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AA2BC-129D-4105-A25D-8630556C34B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 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례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5832-7A01-4432-B8BD-171C480CF527}"/>
              </a:ext>
            </a:extLst>
          </p:cNvPr>
          <p:cNvSpPr txBox="1"/>
          <p:nvPr/>
        </p:nvSpPr>
        <p:spPr>
          <a:xfrm>
            <a:off x="2574113" y="2104701"/>
            <a:ext cx="9454755" cy="21954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학사정보시스템은  이용자의 평균을 기반으로 서비스가</a:t>
            </a:r>
            <a:b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제공되기 때문에 사용자가 한 번에 접근하는 수강신청과 같은 경우</a:t>
            </a:r>
            <a:b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마비가 발생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접속량에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따라 자료의 액세스에 시간이 걸림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일정하지 않은 접속에 따른 온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프레미스의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비효율적인 유지비용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3194A-8DE0-4740-8EA3-1A1D3E520EDB}"/>
              </a:ext>
            </a:extLst>
          </p:cNvPr>
          <p:cNvSpPr txBox="1"/>
          <p:nvPr/>
        </p:nvSpPr>
        <p:spPr>
          <a:xfrm>
            <a:off x="2574114" y="1236315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사례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39745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304095" y="1098465"/>
            <a:ext cx="1951175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모니터링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C4565-89DC-4E4B-A86B-5F3BCF4A30CA}"/>
              </a:ext>
            </a:extLst>
          </p:cNvPr>
          <p:cNvSpPr txBox="1"/>
          <p:nvPr/>
        </p:nvSpPr>
        <p:spPr>
          <a:xfrm>
            <a:off x="2279140" y="1862527"/>
            <a:ext cx="9774316" cy="47910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Amazon </a:t>
            </a:r>
            <a:r>
              <a:rPr lang="en-US" altLang="ko-KR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Cloudwatch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로그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지표 및 이벤트 형태로 모니터링 및 운영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수집 및 시각화</a:t>
            </a:r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수강 </a:t>
            </a:r>
            <a:r>
              <a:rPr lang="ko-KR" altLang="en-US" sz="2200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신청시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지연시간이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800ms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이상일때 관리자 메일로 경고 알림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9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Amazon  CloudTrail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계정의 거버넌스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규정 준수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 및 위험 감사를 활성화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S3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저장된 로그파일에 쿼리문을 사용하여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허용되지 않은 액세스에 대한 감시</a:t>
            </a:r>
            <a:endParaRPr lang="en-US" altLang="ko-KR" sz="22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900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Amazon  SNS </a:t>
            </a: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업로드 완료 시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관리자에게 메일 전송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단체 메일 전송 중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전송오류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없는 이메일 등</a:t>
            </a:r>
            <a:r>
              <a:rPr lang="en-US" altLang="ko-KR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관리자에게 메일전송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4A452-D429-463A-A2E8-82F49EC69264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Maintenance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A39DF-8A32-47E2-946C-E12D490C114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   영</a:t>
            </a:r>
          </a:p>
        </p:txBody>
      </p:sp>
    </p:spTree>
    <p:extLst>
      <p:ext uri="{BB962C8B-B14F-4D97-AF65-F5344CB8AC3E}">
        <p14:creationId xmlns:p14="http://schemas.microsoft.com/office/powerpoint/2010/main" val="3105414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304095" y="1098465"/>
            <a:ext cx="1713931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웹 배포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C4565-89DC-4E4B-A86B-5F3BCF4A30CA}"/>
              </a:ext>
            </a:extLst>
          </p:cNvPr>
          <p:cNvSpPr txBox="1"/>
          <p:nvPr/>
        </p:nvSpPr>
        <p:spPr>
          <a:xfrm>
            <a:off x="2279140" y="1725970"/>
            <a:ext cx="9774316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200" spc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200" spc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200" spc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</a:t>
            </a:r>
            <a:r>
              <a:rPr lang="ko-KR" altLang="en-US" sz="2200" spc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</a:t>
            </a:r>
            <a:r>
              <a:rPr lang="en-US" altLang="ko-KR" sz="2200" spc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Build/Deploy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83356-6B70-4494-8460-74F5A03A765B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Maintenance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A742A-4C84-4385-BC52-C862A77925ED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   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49475-C17E-40C4-8688-77E50F8ED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80" y="3106475"/>
            <a:ext cx="4854726" cy="33724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C35B78-71CB-43EF-BBD5-17C2C728100F}"/>
              </a:ext>
            </a:extLst>
          </p:cNvPr>
          <p:cNvGrpSpPr/>
          <p:nvPr/>
        </p:nvGrpSpPr>
        <p:grpSpPr>
          <a:xfrm>
            <a:off x="3829050" y="2524112"/>
            <a:ext cx="1702950" cy="430887"/>
            <a:chOff x="3840480" y="2585666"/>
            <a:chExt cx="1702950" cy="4308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EEAB6E-3D53-4A5B-8B98-595A2EA3CD13}"/>
                </a:ext>
              </a:extLst>
            </p:cNvPr>
            <p:cNvSpPr/>
            <p:nvPr/>
          </p:nvSpPr>
          <p:spPr>
            <a:xfrm>
              <a:off x="3840480" y="2585666"/>
              <a:ext cx="1680210" cy="430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DC6D25-A21C-4F55-9215-FC234533E8ED}"/>
                </a:ext>
              </a:extLst>
            </p:cNvPr>
            <p:cNvSpPr txBox="1"/>
            <p:nvPr/>
          </p:nvSpPr>
          <p:spPr>
            <a:xfrm>
              <a:off x="3850338" y="2585667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</a:rPr>
                <a:t>npm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run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rgbClr val="00B0F0"/>
                  </a:solidFill>
                </a:rPr>
                <a:t>build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07EC02E-D3F0-4B01-9927-5485CF08D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143" r="51137" b="3143"/>
          <a:stretch/>
        </p:blipFill>
        <p:spPr>
          <a:xfrm>
            <a:off x="7460809" y="3092193"/>
            <a:ext cx="4133850" cy="1204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1B77AD-3417-43C6-836B-6A8834FD9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223" y="5077504"/>
            <a:ext cx="4133850" cy="142875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D4D361-0BBC-4D14-8424-B5435E7BF897}"/>
              </a:ext>
            </a:extLst>
          </p:cNvPr>
          <p:cNvGrpSpPr/>
          <p:nvPr/>
        </p:nvGrpSpPr>
        <p:grpSpPr>
          <a:xfrm>
            <a:off x="8928841" y="2524112"/>
            <a:ext cx="1888899" cy="430887"/>
            <a:chOff x="8823960" y="2585666"/>
            <a:chExt cx="1888899" cy="43088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4ACD3E-B12A-4673-BBD5-7A3FC4E38F11}"/>
                </a:ext>
              </a:extLst>
            </p:cNvPr>
            <p:cNvSpPr/>
            <p:nvPr/>
          </p:nvSpPr>
          <p:spPr>
            <a:xfrm>
              <a:off x="8823960" y="2585666"/>
              <a:ext cx="1879040" cy="430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4BAD5F-747B-4566-8B04-0C80E6319653}"/>
                </a:ext>
              </a:extLst>
            </p:cNvPr>
            <p:cNvSpPr txBox="1"/>
            <p:nvPr/>
          </p:nvSpPr>
          <p:spPr>
            <a:xfrm>
              <a:off x="8833818" y="2585667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FFFF00"/>
                  </a:solidFill>
                </a:rPr>
                <a:t>npm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run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rgbClr val="00B0F0"/>
                  </a:solidFill>
                </a:rPr>
                <a:t>deploy</a:t>
              </a:r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EFA907-79CA-44B9-A0FC-B0E0CE6DE1B5}"/>
              </a:ext>
            </a:extLst>
          </p:cNvPr>
          <p:cNvGrpSpPr/>
          <p:nvPr/>
        </p:nvGrpSpPr>
        <p:grpSpPr>
          <a:xfrm>
            <a:off x="7332746" y="4185221"/>
            <a:ext cx="4677963" cy="1006794"/>
            <a:chOff x="2658358" y="3176833"/>
            <a:chExt cx="5684362" cy="2017336"/>
          </a:xfrm>
        </p:grpSpPr>
        <p:sp>
          <p:nvSpPr>
            <p:cNvPr id="25" name="이중 물결 24">
              <a:extLst>
                <a:ext uri="{FF2B5EF4-FFF2-40B4-BE49-F238E27FC236}">
                  <a16:creationId xmlns:a16="http://schemas.microsoft.com/office/drawing/2014/main" id="{C2403459-1ABB-44D9-9929-3419249DC5C0}"/>
                </a:ext>
              </a:extLst>
            </p:cNvPr>
            <p:cNvSpPr/>
            <p:nvPr/>
          </p:nvSpPr>
          <p:spPr>
            <a:xfrm>
              <a:off x="2658358" y="3176833"/>
              <a:ext cx="2846895" cy="2017336"/>
            </a:xfrm>
            <a:prstGeom prst="doubleWav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중 물결 25">
              <a:extLst>
                <a:ext uri="{FF2B5EF4-FFF2-40B4-BE49-F238E27FC236}">
                  <a16:creationId xmlns:a16="http://schemas.microsoft.com/office/drawing/2014/main" id="{DA3E8DFA-C8E6-494A-8425-51E63653D6CD}"/>
                </a:ext>
              </a:extLst>
            </p:cNvPr>
            <p:cNvSpPr/>
            <p:nvPr/>
          </p:nvSpPr>
          <p:spPr>
            <a:xfrm>
              <a:off x="5495825" y="3176833"/>
              <a:ext cx="2846895" cy="2017336"/>
            </a:xfrm>
            <a:prstGeom prst="doubleWav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50D6526-5BC0-42B2-B0C3-690D33E909DB}"/>
                </a:ext>
              </a:extLst>
            </p:cNvPr>
            <p:cNvCxnSpPr>
              <a:cxnSpLocks/>
            </p:cNvCxnSpPr>
            <p:nvPr/>
          </p:nvCxnSpPr>
          <p:spPr>
            <a:xfrm>
              <a:off x="2658358" y="3308809"/>
              <a:ext cx="0" cy="17722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4B49055-ABAC-43D2-9D96-953563A9143E}"/>
                </a:ext>
              </a:extLst>
            </p:cNvPr>
            <p:cNvCxnSpPr>
              <a:cxnSpLocks/>
            </p:cNvCxnSpPr>
            <p:nvPr/>
          </p:nvCxnSpPr>
          <p:spPr>
            <a:xfrm>
              <a:off x="5495825" y="3337089"/>
              <a:ext cx="2" cy="171567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4E9D0B-6209-46B6-9893-42151467DE5D}"/>
                </a:ext>
              </a:extLst>
            </p:cNvPr>
            <p:cNvCxnSpPr>
              <a:cxnSpLocks/>
            </p:cNvCxnSpPr>
            <p:nvPr/>
          </p:nvCxnSpPr>
          <p:spPr>
            <a:xfrm>
              <a:off x="8333293" y="3337089"/>
              <a:ext cx="2" cy="171567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962C967-B67C-44F3-8E69-137E1FEAC3DA}"/>
              </a:ext>
            </a:extLst>
          </p:cNvPr>
          <p:cNvGrpSpPr/>
          <p:nvPr/>
        </p:nvGrpSpPr>
        <p:grpSpPr>
          <a:xfrm>
            <a:off x="9539786" y="4444977"/>
            <a:ext cx="75414" cy="509046"/>
            <a:chOff x="7209667" y="4223209"/>
            <a:chExt cx="75414" cy="50904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55C12F4-D202-43CD-AB82-03A273373687}"/>
                </a:ext>
              </a:extLst>
            </p:cNvPr>
            <p:cNvSpPr/>
            <p:nvPr/>
          </p:nvSpPr>
          <p:spPr>
            <a:xfrm>
              <a:off x="7209667" y="4223209"/>
              <a:ext cx="75414" cy="754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75C0F17-06A7-4033-94D7-47B05D4F2214}"/>
                </a:ext>
              </a:extLst>
            </p:cNvPr>
            <p:cNvSpPr/>
            <p:nvPr/>
          </p:nvSpPr>
          <p:spPr>
            <a:xfrm>
              <a:off x="7209667" y="4440025"/>
              <a:ext cx="75414" cy="754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840732-4805-4611-84A4-2E297ED6B197}"/>
                </a:ext>
              </a:extLst>
            </p:cNvPr>
            <p:cNvSpPr/>
            <p:nvPr/>
          </p:nvSpPr>
          <p:spPr>
            <a:xfrm>
              <a:off x="7209667" y="4656841"/>
              <a:ext cx="75414" cy="754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E00B27-9832-43B8-9C32-D32DB706ABDF}"/>
              </a:ext>
            </a:extLst>
          </p:cNvPr>
          <p:cNvCxnSpPr>
            <a:cxnSpLocks/>
          </p:cNvCxnSpPr>
          <p:nvPr/>
        </p:nvCxnSpPr>
        <p:spPr>
          <a:xfrm>
            <a:off x="12010709" y="4246381"/>
            <a:ext cx="0" cy="8844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2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3D3B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내구성 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 최적화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000" dirty="0">
                <a:ln>
                  <a:noFill/>
                </a:ln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DC93E-A188-4FAF-B154-6A17D243EB4D}"/>
              </a:ext>
            </a:extLst>
          </p:cNvPr>
          <p:cNvSpPr txBox="1"/>
          <p:nvPr/>
        </p:nvSpPr>
        <p:spPr>
          <a:xfrm>
            <a:off x="4538748" y="224764"/>
            <a:ext cx="43900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DE9812-130C-47DD-A24D-075F67126ED9}"/>
              </a:ext>
            </a:extLst>
          </p:cNvPr>
          <p:cNvSpPr/>
          <p:nvPr/>
        </p:nvSpPr>
        <p:spPr>
          <a:xfrm>
            <a:off x="2304095" y="1098465"/>
            <a:ext cx="1944763" cy="537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[ API </a:t>
            </a:r>
            <a:r>
              <a:rPr lang="ko-KR" altLang="en-US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배포 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]</a:t>
            </a:r>
            <a:endParaRPr lang="ko-KR" altLang="ko-KR" sz="2800" kern="1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705BE98-1EC3-4F66-BC64-675CE0952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0863A0-2732-4BF5-8070-47CDC109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C4565-89DC-4E4B-A86B-5F3BCF4A30CA}"/>
              </a:ext>
            </a:extLst>
          </p:cNvPr>
          <p:cNvSpPr txBox="1"/>
          <p:nvPr/>
        </p:nvSpPr>
        <p:spPr>
          <a:xfrm>
            <a:off x="2279140" y="1725970"/>
            <a:ext cx="9774316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CLI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스테이지 생성</a:t>
            </a:r>
            <a:r>
              <a:rPr lang="en-US" altLang="ko-KR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endParaRPr lang="en-US" altLang="ko-KR" sz="2200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83356-6B70-4494-8460-74F5A03A765B}"/>
              </a:ext>
            </a:extLst>
          </p:cNvPr>
          <p:cNvSpPr txBox="1"/>
          <p:nvPr/>
        </p:nvSpPr>
        <p:spPr>
          <a:xfrm>
            <a:off x="2368880" y="31468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Maintenance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A742A-4C84-4385-BC52-C862A77925ED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   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C35B78-71CB-43EF-BBD5-17C2C728100F}"/>
              </a:ext>
            </a:extLst>
          </p:cNvPr>
          <p:cNvGrpSpPr/>
          <p:nvPr/>
        </p:nvGrpSpPr>
        <p:grpSpPr>
          <a:xfrm>
            <a:off x="2719806" y="2531401"/>
            <a:ext cx="3261561" cy="430887"/>
            <a:chOff x="3840480" y="2585666"/>
            <a:chExt cx="1680210" cy="4308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2EEAB6E-3D53-4A5B-8B98-595A2EA3CD13}"/>
                </a:ext>
              </a:extLst>
            </p:cNvPr>
            <p:cNvSpPr/>
            <p:nvPr/>
          </p:nvSpPr>
          <p:spPr>
            <a:xfrm>
              <a:off x="3840480" y="2585666"/>
              <a:ext cx="1680210" cy="430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DC6D25-A21C-4F55-9215-FC234533E8ED}"/>
                </a:ext>
              </a:extLst>
            </p:cNvPr>
            <p:cNvSpPr txBox="1"/>
            <p:nvPr/>
          </p:nvSpPr>
          <p:spPr>
            <a:xfrm>
              <a:off x="3850338" y="2585667"/>
              <a:ext cx="165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FF00"/>
                  </a:solidFill>
                </a:rPr>
                <a:t>aws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apigateway </a:t>
              </a:r>
              <a:r>
                <a:rPr lang="en-US" altLang="ko-KR" dirty="0">
                  <a:solidFill>
                    <a:srgbClr val="00B0F0"/>
                  </a:solidFill>
                </a:rPr>
                <a:t>get-rest-</a:t>
              </a:r>
              <a:r>
                <a:rPr lang="en-US" altLang="ko-KR" dirty="0" err="1">
                  <a:solidFill>
                    <a:srgbClr val="00B0F0"/>
                  </a:solidFill>
                </a:rPr>
                <a:t>apis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E00B27-9832-43B8-9C32-D32DB706ABDF}"/>
              </a:ext>
            </a:extLst>
          </p:cNvPr>
          <p:cNvCxnSpPr>
            <a:cxnSpLocks/>
          </p:cNvCxnSpPr>
          <p:nvPr/>
        </p:nvCxnSpPr>
        <p:spPr>
          <a:xfrm>
            <a:off x="12010709" y="4246381"/>
            <a:ext cx="0" cy="8844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03FE1D-3F1A-401A-A3C7-F3C26F80FC9A}"/>
              </a:ext>
            </a:extLst>
          </p:cNvPr>
          <p:cNvGrpSpPr/>
          <p:nvPr/>
        </p:nvGrpSpPr>
        <p:grpSpPr>
          <a:xfrm>
            <a:off x="2716647" y="3747618"/>
            <a:ext cx="3261560" cy="970363"/>
            <a:chOff x="3840480" y="2585666"/>
            <a:chExt cx="723043" cy="97036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CD05C2-2619-4EAB-B82B-2F82BC8588FF}"/>
                </a:ext>
              </a:extLst>
            </p:cNvPr>
            <p:cNvSpPr/>
            <p:nvPr/>
          </p:nvSpPr>
          <p:spPr>
            <a:xfrm>
              <a:off x="3840480" y="2585666"/>
              <a:ext cx="723043" cy="9703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351A01-08DD-4045-9573-AF6F974B3874}"/>
                </a:ext>
              </a:extLst>
            </p:cNvPr>
            <p:cNvSpPr txBox="1"/>
            <p:nvPr/>
          </p:nvSpPr>
          <p:spPr>
            <a:xfrm>
              <a:off x="3850338" y="2585667"/>
              <a:ext cx="7109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FF00"/>
                  </a:solidFill>
                </a:rPr>
                <a:t>aws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apigateway </a:t>
              </a:r>
              <a:r>
                <a:rPr lang="en-US" altLang="ko-KR" dirty="0">
                  <a:solidFill>
                    <a:srgbClr val="00B0F0"/>
                  </a:solidFill>
                </a:rPr>
                <a:t>create-stage</a:t>
              </a:r>
            </a:p>
            <a:p>
              <a:r>
                <a:rPr lang="en-US" altLang="ko-KR" dirty="0">
                  <a:solidFill>
                    <a:srgbClr val="00B0F0"/>
                  </a:solidFill>
                </a:rPr>
                <a:t>--rest-</a:t>
              </a:r>
              <a:r>
                <a:rPr lang="en-US" altLang="ko-KR" dirty="0" err="1">
                  <a:solidFill>
                    <a:srgbClr val="00B0F0"/>
                  </a:solidFill>
                </a:rPr>
                <a:t>api</a:t>
              </a:r>
              <a:r>
                <a:rPr lang="en-US" altLang="ko-KR" dirty="0">
                  <a:solidFill>
                    <a:srgbClr val="00B0F0"/>
                  </a:solidFill>
                </a:rPr>
                <a:t>-id &lt;id&gt;</a:t>
              </a:r>
            </a:p>
            <a:p>
              <a:r>
                <a:rPr lang="en-US" altLang="ko-KR" dirty="0">
                  <a:solidFill>
                    <a:srgbClr val="00B0F0"/>
                  </a:solidFill>
                </a:rPr>
                <a:t>--stage-name &lt;stage&gt;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C726E41-6278-4E90-99BF-20B3638B458B}"/>
              </a:ext>
            </a:extLst>
          </p:cNvPr>
          <p:cNvGrpSpPr/>
          <p:nvPr/>
        </p:nvGrpSpPr>
        <p:grpSpPr>
          <a:xfrm>
            <a:off x="2764271" y="5384496"/>
            <a:ext cx="5814596" cy="430887"/>
            <a:chOff x="3840480" y="2585666"/>
            <a:chExt cx="1622034" cy="43088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413431-7DDE-4862-8E4F-F2C4E551EB5D}"/>
                </a:ext>
              </a:extLst>
            </p:cNvPr>
            <p:cNvSpPr/>
            <p:nvPr/>
          </p:nvSpPr>
          <p:spPr>
            <a:xfrm>
              <a:off x="3840480" y="2585666"/>
              <a:ext cx="1622034" cy="430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EEA965-FF14-40D2-B591-CFEA33003396}"/>
                </a:ext>
              </a:extLst>
            </p:cNvPr>
            <p:cNvSpPr txBox="1"/>
            <p:nvPr/>
          </p:nvSpPr>
          <p:spPr>
            <a:xfrm>
              <a:off x="3850338" y="2585666"/>
              <a:ext cx="1612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FF00"/>
                  </a:solidFill>
                </a:rPr>
                <a:t>aws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apigateway </a:t>
              </a:r>
              <a:r>
                <a:rPr lang="en-US" altLang="ko-KR" dirty="0">
                  <a:solidFill>
                    <a:srgbClr val="00B0F0"/>
                  </a:solidFill>
                </a:rPr>
                <a:t>create-deployment --rest-</a:t>
              </a:r>
              <a:r>
                <a:rPr lang="en-US" altLang="ko-KR" dirty="0" err="1">
                  <a:solidFill>
                    <a:srgbClr val="00B0F0"/>
                  </a:solidFill>
                </a:rPr>
                <a:t>api</a:t>
              </a:r>
              <a:r>
                <a:rPr lang="en-US" altLang="ko-KR" dirty="0">
                  <a:solidFill>
                    <a:srgbClr val="00B0F0"/>
                  </a:solidFill>
                </a:rPr>
                <a:t>-id &lt;id&gt; 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5CB7B0F-BE90-4DEE-B6EE-ED169D6A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47" y="2242587"/>
            <a:ext cx="3614442" cy="9538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7235D1-E9D9-466A-9608-5C551011A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61"/>
          <a:stretch/>
        </p:blipFill>
        <p:spPr>
          <a:xfrm>
            <a:off x="6713647" y="3366796"/>
            <a:ext cx="4351766" cy="18308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B5330E7-C3CB-4A13-9355-C9CBC1251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995" y="5368040"/>
            <a:ext cx="3354461" cy="7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6901E98-2DC4-4EA8-8174-F636376A0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9"/>
          <a:stretch/>
        </p:blipFill>
        <p:spPr>
          <a:xfrm>
            <a:off x="-128788" y="0"/>
            <a:ext cx="502485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03102F-10DA-4DA3-BEA6-50F454EF2A90}"/>
              </a:ext>
            </a:extLst>
          </p:cNvPr>
          <p:cNvSpPr/>
          <p:nvPr/>
        </p:nvSpPr>
        <p:spPr>
          <a:xfrm>
            <a:off x="4842933" y="0"/>
            <a:ext cx="7349067" cy="6858000"/>
          </a:xfrm>
          <a:prstGeom prst="rect">
            <a:avLst/>
          </a:prstGeom>
          <a:solidFill>
            <a:srgbClr val="28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4639" y="3809581"/>
            <a:ext cx="1980627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6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6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5744639" y="1146276"/>
            <a:ext cx="12288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5767481" y="2847807"/>
            <a:ext cx="127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7805" y="1386682"/>
            <a:ext cx="2462486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387FB3-A7D5-4AED-8EBF-1DC9A6315716}"/>
              </a:ext>
            </a:extLst>
          </p:cNvPr>
          <p:cNvGrpSpPr/>
          <p:nvPr/>
        </p:nvGrpSpPr>
        <p:grpSpPr>
          <a:xfrm>
            <a:off x="7487478" y="4171877"/>
            <a:ext cx="2957216" cy="2506463"/>
            <a:chOff x="7487478" y="4171877"/>
            <a:chExt cx="2957216" cy="250646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112320-DE2F-46D7-9957-D640C72ACF97}"/>
                </a:ext>
              </a:extLst>
            </p:cNvPr>
            <p:cNvGrpSpPr/>
            <p:nvPr/>
          </p:nvGrpSpPr>
          <p:grpSpPr>
            <a:xfrm>
              <a:off x="7487478" y="4171877"/>
              <a:ext cx="2957216" cy="2506463"/>
              <a:chOff x="7487478" y="4171877"/>
              <a:chExt cx="2957216" cy="250646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3B8F3DE-ACE0-4FB8-B035-F69C136A291A}"/>
                  </a:ext>
                </a:extLst>
              </p:cNvPr>
              <p:cNvSpPr/>
              <p:nvPr/>
            </p:nvSpPr>
            <p:spPr>
              <a:xfrm>
                <a:off x="8208289" y="4171877"/>
                <a:ext cx="2236405" cy="2506463"/>
              </a:xfrm>
              <a:prstGeom prst="rect">
                <a:avLst/>
              </a:prstGeom>
              <a:solidFill>
                <a:srgbClr val="282421"/>
              </a:solidFill>
              <a:ln>
                <a:solidFill>
                  <a:srgbClr val="2824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AWS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인프라 구성</a:t>
                </a:r>
                <a:endParaRPr lang="en-US" altLang="ko-KR" sz="12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프론트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&amp;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백엔드 개발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>
                  <a:lnSpc>
                    <a:spcPts val="25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아키텍처 설계</a:t>
                </a:r>
                <a:endPara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159AC43C-6027-41E5-90F2-6249F2B2BE03}"/>
                  </a:ext>
                </a:extLst>
              </p:cNvPr>
              <p:cNvCxnSpPr/>
              <p:nvPr/>
            </p:nvCxnSpPr>
            <p:spPr>
              <a:xfrm>
                <a:off x="7487478" y="5472734"/>
                <a:ext cx="71561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316B42-E1C7-425C-BFF4-9DE15216BFB3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4848566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3612366-F265-473E-A3A3-518AD7400D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2365" y="6094002"/>
              <a:ext cx="10502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092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AWS </a:t>
            </a:r>
            <a:r>
              <a:rPr lang="ko-KR" altLang="en-US" sz="1000" dirty="0">
                <a:ln>
                  <a:noFill/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 구성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 개발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EB74E-CE38-4C09-AB4D-502D0A5C217D}"/>
              </a:ext>
            </a:extLst>
          </p:cNvPr>
          <p:cNvSpPr txBox="1"/>
          <p:nvPr/>
        </p:nvSpPr>
        <p:spPr>
          <a:xfrm>
            <a:off x="2368880" y="31468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AWS Infra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75656-4A58-4412-B8DE-331B7FBC543D}"/>
              </a:ext>
            </a:extLst>
          </p:cNvPr>
          <p:cNvSpPr txBox="1"/>
          <p:nvPr/>
        </p:nvSpPr>
        <p:spPr>
          <a:xfrm>
            <a:off x="2264612" y="224764"/>
            <a:ext cx="2487692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인프라 구성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9ACD88-61D6-4340-AB67-0989227704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26542" y="1551756"/>
          <a:ext cx="2623995" cy="44318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VPC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Subnet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Routing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Internet Gateway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Elastic IP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NAT Gateway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28607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Security Group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4803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AAFD4D8-3A9F-4E6D-A717-87705A0859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5022" y="1551755"/>
          <a:ext cx="2623995" cy="44318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Network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ACL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CloudFront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Gateway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Lambda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SQS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28607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SNS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4803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0572038-48EE-4723-9A05-0FA85CA1E6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83502" y="1551756"/>
          <a:ext cx="2623995" cy="44318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SES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Route 53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SSL Certificate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(ACM)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28607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480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11A072-F3CF-4A93-A4CA-953463C4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89" y="455596"/>
            <a:ext cx="7410991" cy="61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AWS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 구성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</a:t>
            </a: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 개발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B3481-4B39-42A4-9939-949B78E3787D}"/>
              </a:ext>
            </a:extLst>
          </p:cNvPr>
          <p:cNvSpPr txBox="1"/>
          <p:nvPr/>
        </p:nvSpPr>
        <p:spPr>
          <a:xfrm>
            <a:off x="2264612" y="314686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Front &amp; Backend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14F3C-2C08-4ED4-8542-76936B0F76B3}"/>
              </a:ext>
            </a:extLst>
          </p:cNvPr>
          <p:cNvSpPr txBox="1"/>
          <p:nvPr/>
        </p:nvSpPr>
        <p:spPr>
          <a:xfrm>
            <a:off x="2264612" y="224764"/>
            <a:ext cx="2487692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0F66571-FBAA-4344-9A0D-AC03C785DD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32712" y="2396382"/>
          <a:ext cx="2623995" cy="3285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Main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Enrol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Video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Voice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Manage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DBC19B3-2A01-45F6-B8A1-879C96F3898F}"/>
              </a:ext>
            </a:extLst>
          </p:cNvPr>
          <p:cNvSpPr txBox="1"/>
          <p:nvPr/>
        </p:nvSpPr>
        <p:spPr>
          <a:xfrm>
            <a:off x="2251860" y="1526862"/>
            <a:ext cx="337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Page / Component ]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12660-8827-4B91-B2F0-077EE734C2B0}"/>
              </a:ext>
            </a:extLst>
          </p:cNvPr>
          <p:cNvSpPr txBox="1"/>
          <p:nvPr/>
        </p:nvSpPr>
        <p:spPr>
          <a:xfrm>
            <a:off x="6021531" y="1526862"/>
            <a:ext cx="2457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API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Gateway ]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83631A6-80E5-4347-A737-290BF2B4DB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8204" y="2396382"/>
          <a:ext cx="2623995" cy="3285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Main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Enrol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Video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Voice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Manage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C225AAF-DF50-4626-AE19-8006ED3259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43696" y="2396382"/>
          <a:ext cx="2623995" cy="3285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9842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41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Main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Enrol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Video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Voice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57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Manage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6085001-1F92-42D2-A4C7-F17B7C23CEBD}"/>
              </a:ext>
            </a:extLst>
          </p:cNvPr>
          <p:cNvSpPr txBox="1"/>
          <p:nvPr/>
        </p:nvSpPr>
        <p:spPr>
          <a:xfrm>
            <a:off x="9763430" y="1526862"/>
            <a:ext cx="1784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Lambda ]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76EB6-5034-46E3-9FE2-4956FE24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41" y="686429"/>
            <a:ext cx="8516850" cy="58221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6352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969"/>
          <a:stretch/>
        </p:blipFill>
        <p:spPr>
          <a:xfrm>
            <a:off x="1" y="0"/>
            <a:ext cx="2076450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3510C-CDC3-48FB-88C8-6B84707B6115}"/>
              </a:ext>
            </a:extLst>
          </p:cNvPr>
          <p:cNvSpPr txBox="1"/>
          <p:nvPr/>
        </p:nvSpPr>
        <p:spPr>
          <a:xfrm>
            <a:off x="357020" y="28872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AWS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 구성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</a:t>
            </a:r>
            <a:r>
              <a:rPr lang="en-US" altLang="ko-KR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00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 개발</a:t>
            </a: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73361-1D96-470D-A490-1C45C231644E}"/>
              </a:ext>
            </a:extLst>
          </p:cNvPr>
          <p:cNvSpPr txBox="1"/>
          <p:nvPr/>
        </p:nvSpPr>
        <p:spPr>
          <a:xfrm>
            <a:off x="2076451" y="314686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Architecture Design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25316-1D7D-4ADB-AA98-13649EA7B6CA}"/>
              </a:ext>
            </a:extLst>
          </p:cNvPr>
          <p:cNvSpPr txBox="1"/>
          <p:nvPr/>
        </p:nvSpPr>
        <p:spPr>
          <a:xfrm>
            <a:off x="2264612" y="224764"/>
            <a:ext cx="2487692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설계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A684AE1-40B5-48A9-8287-ACB1B24148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9389" y="2400417"/>
          <a:ext cx="4882812" cy="2378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6480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1807731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  <a:gridCol w="1498601">
                  <a:extLst>
                    <a:ext uri="{9D8B030D-6E8A-4147-A177-3AD203B41FA5}">
                      <a16:colId xmlns:a16="http://schemas.microsoft.com/office/drawing/2014/main" val="1006878067"/>
                    </a:ext>
                  </a:extLst>
                </a:gridCol>
              </a:tblGrid>
              <a:tr h="41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48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userallinfo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RDS Instance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48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dirty="0" err="1">
                          <a:solidFill>
                            <a:srgbClr val="16191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enroldb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 err="1">
                          <a:solidFill>
                            <a:srgbClr val="16191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Serveless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48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video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DynamoDB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48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dirty="0" err="1">
                          <a:solidFill>
                            <a:srgbClr val="16191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polly_project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DynamoDB</a:t>
                      </a:r>
                      <a:endParaRPr lang="ko-KR" alt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endParaRPr lang="ko-KR" alt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2500DD-77D4-4D6C-8C03-EB464469CCBD}"/>
              </a:ext>
            </a:extLst>
          </p:cNvPr>
          <p:cNvSpPr txBox="1"/>
          <p:nvPr/>
        </p:nvSpPr>
        <p:spPr>
          <a:xfrm>
            <a:off x="2251860" y="1526862"/>
            <a:ext cx="3425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497AF4-1B8B-4D62-A3F8-8AE18A2A603A}"/>
              </a:ext>
            </a:extLst>
          </p:cNvPr>
          <p:cNvSpPr txBox="1"/>
          <p:nvPr/>
        </p:nvSpPr>
        <p:spPr>
          <a:xfrm>
            <a:off x="9203540" y="1526862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[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큐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]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FBDFD89A-43D5-4E29-AD68-3AEC86F7CF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56043" y="2422955"/>
          <a:ext cx="4319942" cy="12195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684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2211258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22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2678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Queue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2678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Topic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sz="18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E83B152-6B68-4AF5-89B2-A3A5F040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811" y="455596"/>
            <a:ext cx="8474174" cy="64257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01B0E3-B1D2-4426-B098-1E240001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723" y="469294"/>
            <a:ext cx="8681456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34EA2B-F064-4E1A-82ED-51199F7AC4A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1AFBF3-0DCC-4393-92F3-8A97408DC35B}"/>
                </a:ext>
              </a:extLst>
            </p:cNvPr>
            <p:cNvPicPr/>
            <p:nvPr/>
          </p:nvPicPr>
          <p:blipFill rotWithShape="1">
            <a:blip r:embed="rId2"/>
            <a:srcRect l="71328" t="91944" b="4167"/>
            <a:stretch/>
          </p:blipFill>
          <p:spPr>
            <a:xfrm>
              <a:off x="8696325" y="6591299"/>
              <a:ext cx="3495675" cy="266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E8319-69CA-4203-9BDC-649E3DDA9CEF}"/>
              </a:ext>
            </a:extLst>
          </p:cNvPr>
          <p:cNvSpPr txBox="1"/>
          <p:nvPr/>
        </p:nvSpPr>
        <p:spPr>
          <a:xfrm>
            <a:off x="2766809" y="306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Case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AA2BC-129D-4105-A25D-8630556C34B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 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례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28E244-1FA5-4767-B805-D3BDE6E0D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12" y="1913220"/>
            <a:ext cx="3030533" cy="43465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CF32A1-8806-4015-8700-E8E7B095D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39" y="1869682"/>
            <a:ext cx="6065978" cy="7976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75842F-0304-43DA-A385-9A5FF7080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89" y="3451926"/>
            <a:ext cx="6808311" cy="5920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F7D6B4-9E6F-45F1-B23E-A08ECE189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21" y="4680422"/>
            <a:ext cx="6044706" cy="119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ACD4B-698D-4DF1-A45E-ECD172E9DBE9}"/>
              </a:ext>
            </a:extLst>
          </p:cNvPr>
          <p:cNvSpPr txBox="1"/>
          <p:nvPr/>
        </p:nvSpPr>
        <p:spPr>
          <a:xfrm>
            <a:off x="3022648" y="6337768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연세대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98B1F2-F4A0-40A6-B0A5-726ADBAEFAAB}"/>
              </a:ext>
            </a:extLst>
          </p:cNvPr>
          <p:cNvSpPr txBox="1"/>
          <p:nvPr/>
        </p:nvSpPr>
        <p:spPr>
          <a:xfrm>
            <a:off x="5516967" y="4086493"/>
            <a:ext cx="279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미국 </a:t>
            </a:r>
            <a:r>
              <a:rPr lang="en-US" altLang="ko-KR" sz="1600" dirty="0"/>
              <a:t>Notre Dame </a:t>
            </a:r>
            <a:r>
              <a:rPr lang="ko-KR" altLang="en-US" sz="1600" dirty="0"/>
              <a:t>대학교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2E4F72-84C7-4110-8F7F-E29AAA852A67}"/>
              </a:ext>
            </a:extLst>
          </p:cNvPr>
          <p:cNvSpPr txBox="1"/>
          <p:nvPr/>
        </p:nvSpPr>
        <p:spPr>
          <a:xfrm>
            <a:off x="5516967" y="5879603"/>
            <a:ext cx="2874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싱가포르 사회과학 대학교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B1AB4-8141-4761-9D19-D8B0FB015AAB}"/>
              </a:ext>
            </a:extLst>
          </p:cNvPr>
          <p:cNvSpPr txBox="1"/>
          <p:nvPr/>
        </p:nvSpPr>
        <p:spPr>
          <a:xfrm>
            <a:off x="5512478" y="2774818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인도 </a:t>
            </a:r>
            <a:r>
              <a:rPr lang="en-US" altLang="ko-KR" sz="1600" dirty="0"/>
              <a:t>Gujarat </a:t>
            </a:r>
            <a:r>
              <a:rPr lang="ko-KR" altLang="en-US" sz="1600" dirty="0"/>
              <a:t>기술 대학교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B16DD-1E9B-4760-B169-EA625E48144C}"/>
              </a:ext>
            </a:extLst>
          </p:cNvPr>
          <p:cNvSpPr txBox="1"/>
          <p:nvPr/>
        </p:nvSpPr>
        <p:spPr>
          <a:xfrm>
            <a:off x="2574114" y="1236315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 사례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562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E8319-69CA-4203-9BDC-649E3DDA9CEF}"/>
              </a:ext>
            </a:extLst>
          </p:cNvPr>
          <p:cNvSpPr txBox="1"/>
          <p:nvPr/>
        </p:nvSpPr>
        <p:spPr>
          <a:xfrm>
            <a:off x="2766809" y="306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Case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AA2BC-129D-4105-A25D-8630556C34B2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 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례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5832-7A01-4432-B8BD-171C480CF527}"/>
              </a:ext>
            </a:extLst>
          </p:cNvPr>
          <p:cNvSpPr txBox="1"/>
          <p:nvPr/>
        </p:nvSpPr>
        <p:spPr>
          <a:xfrm>
            <a:off x="2574113" y="2104701"/>
            <a:ext cx="9454755" cy="26930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연세대학교에서 클라우드를 통한 트래픽 문제 해결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인도의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Gujarat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대학교에서  동시 사용자 수를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명에서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30,000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확장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Notre Dame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대학교에서 연간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 비용을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40%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싱가포르 사회과학대학에서는 자료에 액세스하는 시간을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분의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줄이고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비용을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50%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낮춤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3194A-8DE0-4740-8EA3-1A1D3E520EDB}"/>
              </a:ext>
            </a:extLst>
          </p:cNvPr>
          <p:cNvSpPr txBox="1"/>
          <p:nvPr/>
        </p:nvSpPr>
        <p:spPr>
          <a:xfrm>
            <a:off x="2574114" y="1236315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 사례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267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518B7-1720-40BD-91BB-772C3DA9208E}"/>
              </a:ext>
            </a:extLst>
          </p:cNvPr>
          <p:cNvSpPr txBox="1"/>
          <p:nvPr/>
        </p:nvSpPr>
        <p:spPr>
          <a:xfrm>
            <a:off x="2676657" y="30606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Feature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5641-9BE9-4432-A619-3C963525BB4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31351-67FC-4728-A58C-0FFA20745155}"/>
              </a:ext>
            </a:extLst>
          </p:cNvPr>
          <p:cNvSpPr txBox="1"/>
          <p:nvPr/>
        </p:nvSpPr>
        <p:spPr>
          <a:xfrm>
            <a:off x="2574113" y="2104701"/>
            <a:ext cx="9480512" cy="40042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소모되는 자원에 따라 </a:t>
            </a:r>
            <a:r>
              <a:rPr lang="ko-KR" altLang="en-US" spc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온디맨드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방식의 </a:t>
            </a:r>
            <a:r>
              <a:rPr lang="ko-KR" altLang="en-US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탄력적인 운용가능</a:t>
            </a:r>
            <a:endParaRPr lang="en-US" altLang="ko-KR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인프라를 이용한 시스템으로 추가기능이 필요시 확장이 용이</a:t>
            </a:r>
            <a:endParaRPr lang="en-US" altLang="ko-KR" spc="0" dirty="0">
              <a:solidFill>
                <a:srgbClr val="F24A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인프라의  </a:t>
            </a: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Cognito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회원관리로 </a:t>
            </a:r>
            <a:r>
              <a:rPr lang="ko-KR" altLang="en-US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신뢰성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향상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Polly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강의 요약 정보 등의 음성보조자료 이용 가능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관리 작업을 웹을 통해 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가능하도록 구축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 데이터간 유기적으로 연결된 </a:t>
            </a:r>
            <a:r>
              <a:rPr lang="ko-KR" altLang="en-US" spc="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통합서비스</a:t>
            </a:r>
            <a:r>
              <a:rPr lang="ko-KR" altLang="en-US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</a:t>
            </a:r>
            <a:endParaRPr lang="en-US" altLang="ko-KR" spc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6F4E-1228-49CA-B40A-89E75D1E1156}"/>
              </a:ext>
            </a:extLst>
          </p:cNvPr>
          <p:cNvSpPr txBox="1"/>
          <p:nvPr/>
        </p:nvSpPr>
        <p:spPr>
          <a:xfrm>
            <a:off x="2574114" y="1236315"/>
            <a:ext cx="4390093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징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374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 r="82879"/>
          <a:stretch/>
        </p:blipFill>
        <p:spPr>
          <a:xfrm>
            <a:off x="0" y="0"/>
            <a:ext cx="2087418" cy="6858000"/>
          </a:xfrm>
          <a:prstGeom prst="rect">
            <a:avLst/>
          </a:prstGeom>
          <a:ln>
            <a:solidFill>
              <a:srgbClr val="28242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7020" y="2886407"/>
            <a:ext cx="167509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b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사례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000" dirty="0">
                <a:ln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특징</a:t>
            </a:r>
            <a:endParaRPr lang="en-US" altLang="ko-KR" sz="1000" dirty="0">
              <a:ln>
                <a:noFill/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다이어그램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</a:t>
            </a:r>
            <a:endParaRPr lang="en-US" altLang="ko-KR" sz="1000" dirty="0">
              <a:ln>
                <a:noFill/>
              </a:ln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lnSpc>
                <a:spcPts val="2500"/>
              </a:lnSpc>
              <a:spcBef>
                <a:spcPts val="0"/>
              </a:spcBef>
              <a:buNone/>
            </a:pPr>
            <a:r>
              <a:rPr lang="en-US" altLang="ko-KR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000" dirty="0">
                <a:ln>
                  <a:noFill/>
                </a:ln>
                <a:solidFill>
                  <a:srgbClr val="5655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사용기술</a:t>
            </a:r>
            <a:endParaRPr lang="en-US" altLang="ko-KR" sz="1000" dirty="0">
              <a:solidFill>
                <a:srgbClr val="56555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아키텍처 리뷰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작업내용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518B7-1720-40BD-91BB-772C3DA9208E}"/>
              </a:ext>
            </a:extLst>
          </p:cNvPr>
          <p:cNvSpPr txBox="1"/>
          <p:nvPr/>
        </p:nvSpPr>
        <p:spPr>
          <a:xfrm>
            <a:off x="2676657" y="30606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774700" dir="2640000" sx="108000" sy="108000" kx="800400" algn="bl" rotWithShape="0">
                    <a:prstClr val="black">
                      <a:alpha val="99000"/>
                    </a:prstClr>
                  </a:outerShdw>
                </a:effectLst>
                <a:latin typeface="NSimSun" panose="02010609030101010101" pitchFamily="49" charset="-122"/>
                <a:ea typeface="나눔스퀘어 Bold" panose="020B0600000101010101" pitchFamily="50" charset="-127"/>
              </a:rPr>
              <a:t>Feature</a:t>
            </a:r>
            <a:endParaRPr lang="ko-KR" altLang="en-US" sz="3200" dirty="0">
              <a:solidFill>
                <a:schemeClr val="bg1"/>
              </a:solidFill>
              <a:effectLst>
                <a:outerShdw blurRad="50800" dist="774700" dir="2640000" sx="108000" sy="108000" kx="800400" algn="bl" rotWithShape="0">
                  <a:prstClr val="black">
                    <a:alpha val="99000"/>
                  </a:prstClr>
                </a:outerShdw>
              </a:effectLst>
              <a:latin typeface="NSimSun" panose="02010609030101010101" pitchFamily="49" charset="-122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5641-9BE9-4432-A619-3C963525BB4A}"/>
              </a:ext>
            </a:extLst>
          </p:cNvPr>
          <p:cNvSpPr txBox="1"/>
          <p:nvPr/>
        </p:nvSpPr>
        <p:spPr>
          <a:xfrm>
            <a:off x="2264612" y="224764"/>
            <a:ext cx="2085975" cy="461665"/>
          </a:xfrm>
          <a:prstGeom prst="rect">
            <a:avLst/>
          </a:prstGeom>
          <a:solidFill>
            <a:srgbClr val="28242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8DAE-6DDA-4532-8491-849FB734289F}"/>
              </a:ext>
            </a:extLst>
          </p:cNvPr>
          <p:cNvSpPr txBox="1"/>
          <p:nvPr/>
        </p:nvSpPr>
        <p:spPr>
          <a:xfrm>
            <a:off x="2147080" y="2569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제한사항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93CEE-15D2-4C5B-9AF2-49006287D81B}"/>
              </a:ext>
            </a:extLst>
          </p:cNvPr>
          <p:cNvSpPr txBox="1"/>
          <p:nvPr/>
        </p:nvSpPr>
        <p:spPr>
          <a:xfrm>
            <a:off x="2264613" y="1284958"/>
            <a:ext cx="99273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                                             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교육통계서비스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https://kess.kedi.re.kr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수도권 평균 대학생 수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9,512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대학원생을 포함한 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18,174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수강신청시 예상 인원수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1,500</a:t>
            </a:r>
            <a:r>
              <a:rPr lang="ko-KR" altLang="en-US" sz="16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학년별 분할 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졸업유예자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취업자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휴학생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등 미신청자 고려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학사정보시스템 일평균 접속횟수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2,000</a:t>
            </a:r>
            <a:r>
              <a:rPr lang="ko-KR" altLang="en-US" sz="1600" dirty="0">
                <a:solidFill>
                  <a:srgbClr val="F24A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연구자료 등의 기타자료들 포함 시 약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6,000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				&lt;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Unist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정보화현황 등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학교 정보화자료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EBD1EF6-5812-430A-9B80-4BB0E6117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51030"/>
              </p:ext>
            </p:extLst>
          </p:nvPr>
        </p:nvGraphicFramePr>
        <p:xfrm>
          <a:off x="2264612" y="2967982"/>
          <a:ext cx="3633304" cy="3665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8217">
                  <a:extLst>
                    <a:ext uri="{9D8B030D-6E8A-4147-A177-3AD203B41FA5}">
                      <a16:colId xmlns:a16="http://schemas.microsoft.com/office/drawing/2014/main" val="4242031403"/>
                    </a:ext>
                  </a:extLst>
                </a:gridCol>
                <a:gridCol w="2435087">
                  <a:extLst>
                    <a:ext uri="{9D8B030D-6E8A-4147-A177-3AD203B41FA5}">
                      <a16:colId xmlns:a16="http://schemas.microsoft.com/office/drawing/2014/main" val="2624255457"/>
                    </a:ext>
                  </a:extLst>
                </a:gridCol>
              </a:tblGrid>
              <a:tr h="34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제한사항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688814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S3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초당 </a:t>
                      </a:r>
                      <a:r>
                        <a:rPr lang="en-US" altLang="ko-KR" sz="1200" dirty="0"/>
                        <a:t>5500</a:t>
                      </a:r>
                      <a:r>
                        <a:rPr lang="ko-KR" altLang="en-US" sz="1200" dirty="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14961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API Gateway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초당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천건</a:t>
                      </a:r>
                      <a:r>
                        <a:rPr lang="en-US" altLang="ko-KR" sz="1200" dirty="0"/>
                        <a:t>(burst+5</a:t>
                      </a:r>
                      <a:r>
                        <a:rPr lang="ko-KR" altLang="en-US" sz="1200" dirty="0"/>
                        <a:t>천건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295320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CloudFront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초당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 err="1"/>
                        <a:t>만건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40096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Lambda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초당 천건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327675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Cognito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InitiateAuth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인증 초당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862698"/>
                  </a:ext>
                </a:extLst>
              </a:tr>
              <a:tr h="443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SES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r>
                        <a:rPr lang="ko-KR" altLang="en-US" sz="1200" dirty="0"/>
                        <a:t>시간 내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 err="1"/>
                        <a:t>만건</a:t>
                      </a:r>
                      <a:r>
                        <a:rPr lang="ko-KR" altLang="en-US" sz="1200" dirty="0"/>
                        <a:t> 가능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286076"/>
                  </a:ext>
                </a:extLst>
              </a:tr>
              <a:tr h="654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RDS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(MySQL/Aurora)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Max Connections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66 ~ 5,080(t2.micro~R3.2xlarge)  /  45 ~ 6,000(Auto Scaling)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54803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6699106-AFBC-4AB3-8ACB-DA8FE23E2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39566"/>
              </p:ext>
            </p:extLst>
          </p:nvPr>
        </p:nvGraphicFramePr>
        <p:xfrm>
          <a:off x="6075110" y="2967980"/>
          <a:ext cx="6053172" cy="36753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95630">
                  <a:extLst>
                    <a:ext uri="{9D8B030D-6E8A-4147-A177-3AD203B41FA5}">
                      <a16:colId xmlns:a16="http://schemas.microsoft.com/office/drawing/2014/main" val="1665994087"/>
                    </a:ext>
                  </a:extLst>
                </a:gridCol>
                <a:gridCol w="2473937">
                  <a:extLst>
                    <a:ext uri="{9D8B030D-6E8A-4147-A177-3AD203B41FA5}">
                      <a16:colId xmlns:a16="http://schemas.microsoft.com/office/drawing/2014/main" val="74515439"/>
                    </a:ext>
                  </a:extLst>
                </a:gridCol>
                <a:gridCol w="1231014">
                  <a:extLst>
                    <a:ext uri="{9D8B030D-6E8A-4147-A177-3AD203B41FA5}">
                      <a16:colId xmlns:a16="http://schemas.microsoft.com/office/drawing/2014/main" val="1806552870"/>
                    </a:ext>
                  </a:extLst>
                </a:gridCol>
                <a:gridCol w="1752591">
                  <a:extLst>
                    <a:ext uri="{9D8B030D-6E8A-4147-A177-3AD203B41FA5}">
                      <a16:colId xmlns:a16="http://schemas.microsoft.com/office/drawing/2014/main" val="774738969"/>
                    </a:ext>
                  </a:extLst>
                </a:gridCol>
              </a:tblGrid>
              <a:tr h="398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Cognito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Auth0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53655"/>
                  </a:ext>
                </a:extLst>
              </a:tr>
              <a:tr h="39819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50,000MAU </a:t>
                      </a:r>
                      <a:r>
                        <a:rPr lang="ko-KR" altLang="en-US" sz="1200" dirty="0"/>
                        <a:t>까지 무료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7,000MAU </a:t>
                      </a:r>
                      <a:r>
                        <a:rPr lang="ko-KR" altLang="en-US" sz="1200" dirty="0"/>
                        <a:t>까지 무료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27151"/>
                  </a:ext>
                </a:extLst>
              </a:tr>
              <a:tr h="5563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이상부턴 요금 차등 적용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인당 </a:t>
                      </a:r>
                      <a:r>
                        <a:rPr lang="en-US" altLang="ko-KR" sz="1200" dirty="0"/>
                        <a:t>0.0055USD (50,001 =&gt; 275)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Non-product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50,000MAU</a:t>
                      </a:r>
                      <a:r>
                        <a:rPr lang="ko-KR" altLang="en-US" sz="1400" dirty="0"/>
                        <a:t> 기준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850USD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647296"/>
                  </a:ext>
                </a:extLst>
              </a:tr>
              <a:tr h="6872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AMAZON,GOOGLE,FACEBOOK</a:t>
                      </a:r>
                      <a:r>
                        <a:rPr lang="ko-KR" altLang="en-US" sz="1200" dirty="0"/>
                        <a:t>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제외한 기타 </a:t>
                      </a:r>
                      <a:r>
                        <a:rPr lang="en-US" altLang="ko-KR" sz="1200" dirty="0"/>
                        <a:t>SAML, OIDC </a:t>
                      </a:r>
                      <a:r>
                        <a:rPr lang="ko-KR" altLang="en-US" sz="1200" dirty="0"/>
                        <a:t>사용자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인당 </a:t>
                      </a:r>
                      <a:r>
                        <a:rPr lang="en-US" altLang="ko-KR" sz="1200" dirty="0"/>
                        <a:t>0.015 (50,001 =&gt; 750)</a:t>
                      </a:r>
                      <a:endParaRPr lang="ko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Paid(</a:t>
                      </a:r>
                      <a:r>
                        <a:rPr lang="ko-KR" altLang="en-US" sz="1200" dirty="0"/>
                        <a:t>기업용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err="1"/>
                        <a:t>Enterpise</a:t>
                      </a:r>
                      <a:r>
                        <a:rPr lang="en-US" altLang="ko-KR" sz="1100" dirty="0"/>
                        <a:t> 500</a:t>
                      </a:r>
                      <a:r>
                        <a:rPr lang="ko-KR" altLang="en-US" sz="1100" dirty="0"/>
                        <a:t>명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일반 만명이 </a:t>
                      </a:r>
                      <a:r>
                        <a:rPr lang="en-US" altLang="ko-KR" sz="1100" dirty="0"/>
                        <a:t>1,600USD </a:t>
                      </a:r>
                      <a:r>
                        <a:rPr lang="ko-KR" altLang="en-US" sz="1100" dirty="0"/>
                        <a:t>이상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612612"/>
                  </a:ext>
                </a:extLst>
              </a:tr>
              <a:tr h="2642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* SMS </a:t>
                      </a:r>
                      <a:r>
                        <a:rPr lang="ko-KR" altLang="en-US" sz="1200" dirty="0"/>
                        <a:t>인증은 건당 </a:t>
                      </a:r>
                      <a:r>
                        <a:rPr lang="en-US" altLang="ko-KR" sz="1200" dirty="0"/>
                        <a:t>0.00645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21698"/>
                  </a:ext>
                </a:extLst>
              </a:tr>
              <a:tr h="42541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초당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프리</a:t>
                      </a:r>
                    </a:p>
                  </a:txBody>
                  <a:tcPr marT="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초당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건</a:t>
                      </a:r>
                    </a:p>
                  </a:txBody>
                  <a:tcPr marT="0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81478"/>
                  </a:ext>
                </a:extLst>
              </a:tr>
              <a:tr h="524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Non-product</a:t>
                      </a:r>
                    </a:p>
                  </a:txBody>
                  <a:tcPr marT="0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초당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건</a:t>
                      </a:r>
                    </a:p>
                  </a:txBody>
                  <a:tcPr marT="0" marB="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692567"/>
                  </a:ext>
                </a:extLst>
              </a:tr>
              <a:tr h="4106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Paid(</a:t>
                      </a:r>
                      <a:r>
                        <a:rPr lang="ko-KR" altLang="en-US" sz="1200" dirty="0"/>
                        <a:t>기업용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초당 </a:t>
                      </a:r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건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650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DDF754C-22DD-468B-95FD-1C69C728A943}"/>
              </a:ext>
            </a:extLst>
          </p:cNvPr>
          <p:cNvSpPr txBox="1"/>
          <p:nvPr/>
        </p:nvSpPr>
        <p:spPr>
          <a:xfrm>
            <a:off x="6138826" y="2569418"/>
            <a:ext cx="430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JWT </a:t>
            </a:r>
            <a:r>
              <a:rPr lang="ko-KR" altLang="en-US" dirty="0"/>
              <a:t>기반 인증서비스 </a:t>
            </a:r>
            <a:r>
              <a:rPr lang="en-US" altLang="ko-KR" dirty="0"/>
              <a:t>Cognito vs Auth0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7BCF4-D6BC-4C02-B320-EAA8DC5309F5}"/>
              </a:ext>
            </a:extLst>
          </p:cNvPr>
          <p:cNvSpPr txBox="1"/>
          <p:nvPr/>
        </p:nvSpPr>
        <p:spPr>
          <a:xfrm>
            <a:off x="2264611" y="1036356"/>
            <a:ext cx="674224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제약사항 검토 </a:t>
            </a:r>
            <a:r>
              <a:rPr lang="en-US" altLang="ko-KR" sz="2800" spc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3097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5806</Words>
  <Application>Microsoft Office PowerPoint</Application>
  <PresentationFormat>와이드스크린</PresentationFormat>
  <Paragraphs>2001</Paragraphs>
  <Slides>57</Slides>
  <Notes>56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맑은 고딕</vt:lpstr>
      <vt:lpstr>나눔스퀘어 Bold</vt:lpstr>
      <vt:lpstr>나눔스퀘어 ExtraBold</vt:lpstr>
      <vt:lpstr>휴먼아미체</vt:lpstr>
      <vt:lpstr>Arial</vt:lpstr>
      <vt:lpstr>Arial Black</vt:lpstr>
      <vt:lpstr>나눔고딕 ExtraBold</vt:lpstr>
      <vt:lpstr>NSimSun</vt:lpstr>
      <vt:lpstr>나눔스퀘어</vt:lpstr>
      <vt:lpstr>HY견고딕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`</vt:lpstr>
      <vt:lpstr>`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원식 최</cp:lastModifiedBy>
  <cp:revision>278</cp:revision>
  <dcterms:created xsi:type="dcterms:W3CDTF">2016-01-11T10:13:19Z</dcterms:created>
  <dcterms:modified xsi:type="dcterms:W3CDTF">2019-02-14T06:05:42Z</dcterms:modified>
</cp:coreProperties>
</file>